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6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D83D"/>
    <a:srgbClr val="DE0000"/>
    <a:srgbClr val="FF3300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502F66-5445-4DB3-B058-42FDE036F36C}" type="datetimeFigureOut">
              <a:rPr lang="ru-RU" smtClean="0"/>
              <a:t>14.02.2014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4C92228-6DC5-4F1A-A9E6-AE4D052162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images.yandex.ru/yandsearch?text=%D0%B2%D0%B5%D1%81%D0%B5%D0%BB%D1%8B%D0%B5%20%D1%81%D0%BC%D0%B0%D0%B9%D0%BB%D0%B8%D0%BA%D0%B8%20%D1%81%D0%BE%D0%BB%D0%BD%D1%8B%D1%88%D0%BA%D0%B0%20%D1%81%20%D0%B1%D0%BB%D0%B5%D1%81%D1%82%D0%BA%D0%B0%D0%BC%D0%B8%20%D0%BA%D0%B0%D1%80%D1%82%D0%B8%D0%BD%D0%BA%D0%B8&amp;fp=0&amp;img_url=http://s15.rimg.info/6ca7b6f95600802037586a2df747c126.gif&amp;pos=1&amp;uinfo=ww-1655-wh-837-fw-1430-fh-598-pd-1.149999976158142&amp;rpt=sima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068961"/>
            <a:ext cx="7515062" cy="1584175"/>
          </a:xfrm>
        </p:spPr>
        <p:txBody>
          <a:bodyPr/>
          <a:lstStyle/>
          <a:p>
            <a:pPr algn="ctr"/>
            <a:r>
              <a:rPr lang="ru-RU" sz="10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МИР ЧИСЕЛ</a:t>
            </a:r>
            <a:endParaRPr lang="ru-RU" sz="10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1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69128" cy="518457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dirty="0" smtClean="0"/>
              <a:t> </a:t>
            </a:r>
            <a:r>
              <a:rPr lang="ru-RU" sz="4000" b="1" dirty="0" smtClean="0">
                <a:latin typeface="Cambria" panose="02040503050406030204" pitchFamily="18" charset="0"/>
              </a:rPr>
              <a:t>4.   У двух матерей по пяти сыновей, все на одно имя.</a:t>
            </a:r>
          </a:p>
          <a:p>
            <a:pPr marL="0" indent="0" algn="ctr">
              <a:lnSpc>
                <a:spcPct val="200000"/>
              </a:lnSpc>
              <a:buNone/>
            </a:pPr>
            <a:endParaRPr lang="ru-RU" sz="6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Пальцы.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3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07361"/>
            <a:ext cx="7450987" cy="4051437"/>
          </a:xfrm>
        </p:spPr>
        <p:txBody>
          <a:bodyPr/>
          <a:lstStyle/>
          <a:p>
            <a:pPr marL="742950" indent="-742950" algn="ctr">
              <a:buAutoNum type="arabicPeriod" startAt="5"/>
            </a:pPr>
            <a:r>
              <a:rPr lang="ru-RU" sz="4800" b="1" dirty="0" smtClean="0">
                <a:latin typeface="Cambria" panose="02040503050406030204" pitchFamily="18" charset="0"/>
              </a:rPr>
              <a:t>Два брюшка, </a:t>
            </a:r>
          </a:p>
          <a:p>
            <a:pPr marL="0" indent="0" algn="ctr">
              <a:buNone/>
            </a:pPr>
            <a:r>
              <a:rPr lang="ru-RU" sz="4800" b="1" dirty="0" smtClean="0">
                <a:latin typeface="Cambria" panose="02040503050406030204" pitchFamily="18" charset="0"/>
              </a:rPr>
              <a:t>       четыре ушка.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sz="24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Подушка.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2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7" cy="525658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6. Два братца через дорогу живут, а друг друга не видят.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Глаза.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79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332657"/>
            <a:ext cx="7125113" cy="64807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Конкурс «Допиши, как можешь»</a:t>
            </a:r>
            <a:endParaRPr lang="ru-RU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1799" y="1807361"/>
            <a:ext cx="5904657" cy="4051437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2,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3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4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5, 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6,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7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10, 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9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8,  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7, 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6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5</a:t>
            </a:r>
            <a:r>
              <a:rPr 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5,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10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15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20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25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30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latin typeface="Cambria" panose="02040503050406030204" pitchFamily="18" charset="0"/>
              </a:rPr>
              <a:t>9, </a:t>
            </a:r>
            <a:r>
              <a:rPr lang="ru-RU" sz="2000" b="1" dirty="0" smtClean="0">
                <a:latin typeface="Cambria" panose="02040503050406030204" pitchFamily="18" charset="0"/>
              </a:rPr>
              <a:t> 12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15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18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21</a:t>
            </a:r>
            <a:r>
              <a:rPr lang="ru-RU" sz="2000" b="1" dirty="0" smtClean="0"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8,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8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6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6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4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4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latin typeface="Cambria" panose="02040503050406030204" pitchFamily="18" charset="0"/>
              </a:rPr>
              <a:t>3, </a:t>
            </a:r>
            <a:r>
              <a:rPr lang="ru-RU" sz="2000" b="1" dirty="0" smtClean="0">
                <a:latin typeface="Cambria" panose="02040503050406030204" pitchFamily="18" charset="0"/>
              </a:rPr>
              <a:t> 7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11,  </a:t>
            </a:r>
            <a:r>
              <a:rPr lang="ru-RU" sz="2000" b="1" dirty="0" smtClean="0">
                <a:latin typeface="Cambria" panose="02040503050406030204" pitchFamily="18" charset="0"/>
              </a:rPr>
              <a:t>15, </a:t>
            </a:r>
            <a:r>
              <a:rPr lang="ru-RU" sz="2000" b="1" dirty="0" smtClean="0">
                <a:latin typeface="Cambria" panose="02040503050406030204" pitchFamily="18" charset="0"/>
              </a:rPr>
              <a:t> 19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23</a:t>
            </a:r>
            <a:r>
              <a:rPr lang="ru-RU" sz="2000" b="1" dirty="0" smtClean="0"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9,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1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7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1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5, 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1,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latin typeface="Cambria" panose="02040503050406030204" pitchFamily="18" charset="0"/>
              </a:rPr>
              <a:t>4, </a:t>
            </a:r>
            <a:r>
              <a:rPr lang="ru-RU" sz="2000" b="1" dirty="0" smtClean="0">
                <a:latin typeface="Cambria" panose="02040503050406030204" pitchFamily="18" charset="0"/>
              </a:rPr>
              <a:t> 5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8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9,  </a:t>
            </a:r>
            <a:r>
              <a:rPr lang="ru-RU" sz="2000" b="1" dirty="0" smtClean="0">
                <a:latin typeface="Cambria" panose="02040503050406030204" pitchFamily="18" charset="0"/>
              </a:rPr>
              <a:t>12</a:t>
            </a:r>
            <a:r>
              <a:rPr lang="ru-RU" sz="2000" b="1" dirty="0" smtClean="0">
                <a:latin typeface="Cambria" panose="02040503050406030204" pitchFamily="18" charset="0"/>
              </a:rPr>
              <a:t>,  </a:t>
            </a:r>
            <a:r>
              <a:rPr lang="ru-RU" sz="2000" b="1" dirty="0" smtClean="0">
                <a:latin typeface="Cambria" panose="02040503050406030204" pitchFamily="18" charset="0"/>
              </a:rPr>
              <a:t>13,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25,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25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21, 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21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17, 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 17</a:t>
            </a:r>
            <a:r>
              <a:rPr lang="ru-RU" sz="20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, …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000" b="1" dirty="0" smtClean="0">
                <a:latin typeface="Cambria" panose="02040503050406030204" pitchFamily="18" charset="0"/>
              </a:rPr>
              <a:t>1, </a:t>
            </a:r>
            <a:r>
              <a:rPr lang="ru-RU" sz="2000" b="1" dirty="0" smtClean="0">
                <a:latin typeface="Cambria" panose="02040503050406030204" pitchFamily="18" charset="0"/>
              </a:rPr>
              <a:t> 2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4,  </a:t>
            </a:r>
            <a:r>
              <a:rPr lang="ru-RU" sz="2000" b="1" dirty="0" smtClean="0">
                <a:latin typeface="Cambria" panose="02040503050406030204" pitchFamily="18" charset="0"/>
              </a:rPr>
              <a:t>8, </a:t>
            </a:r>
            <a:r>
              <a:rPr lang="ru-RU" sz="2000" b="1" dirty="0" smtClean="0">
                <a:latin typeface="Cambria" panose="02040503050406030204" pitchFamily="18" charset="0"/>
              </a:rPr>
              <a:t> 16</a:t>
            </a:r>
            <a:r>
              <a:rPr lang="ru-RU" sz="2000" b="1" dirty="0" smtClean="0">
                <a:latin typeface="Cambria" panose="02040503050406030204" pitchFamily="18" charset="0"/>
              </a:rPr>
              <a:t>, </a:t>
            </a:r>
            <a:r>
              <a:rPr lang="ru-RU" sz="2000" b="1" dirty="0" smtClean="0">
                <a:latin typeface="Cambria" panose="02040503050406030204" pitchFamily="18" charset="0"/>
              </a:rPr>
              <a:t> 32</a:t>
            </a:r>
            <a:r>
              <a:rPr lang="ru-RU" sz="2000" b="1" dirty="0" smtClean="0">
                <a:latin typeface="Cambria" panose="02040503050406030204" pitchFamily="18" charset="0"/>
              </a:rPr>
              <a:t>, …</a:t>
            </a:r>
            <a:endParaRPr lang="ru-RU" sz="20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82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Заморочки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07361"/>
            <a:ext cx="8136903" cy="4429951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Тройка </a:t>
            </a:r>
            <a:r>
              <a:rPr lang="ru-RU" sz="3600" b="1" dirty="0">
                <a:latin typeface="Cambria" panose="02040503050406030204" pitchFamily="18" charset="0"/>
              </a:rPr>
              <a:t>лошадей пробежала 30 км. Какое расстояние пробежала каждая лошадь?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30 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км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01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9"/>
            <a:ext cx="7848872" cy="451803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3200" b="1" dirty="0" smtClean="0">
                <a:latin typeface="Cambria" panose="02040503050406030204" pitchFamily="18" charset="0"/>
              </a:rPr>
              <a:t>Петух</a:t>
            </a:r>
            <a:r>
              <a:rPr lang="ru-RU" sz="3200" b="1" dirty="0">
                <a:latin typeface="Cambria" panose="02040503050406030204" pitchFamily="18" charset="0"/>
              </a:rPr>
              <a:t>, стоя на одной ноге, весит 3 кг. Сколько  будет весить петух, стоя на двух ногах?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3кг</a:t>
            </a:r>
            <a:endParaRPr lang="ru-RU" sz="3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850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07361"/>
            <a:ext cx="8064896" cy="405143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sz="4000" b="1" dirty="0" smtClean="0">
                <a:latin typeface="Cambria" panose="02040503050406030204" pitchFamily="18" charset="0"/>
              </a:rPr>
              <a:t>На </a:t>
            </a:r>
            <a:r>
              <a:rPr lang="ru-RU" sz="4000" b="1" dirty="0">
                <a:latin typeface="Cambria" panose="02040503050406030204" pitchFamily="18" charset="0"/>
              </a:rPr>
              <a:t>руках 10 пальцев. </a:t>
            </a:r>
            <a:r>
              <a:rPr lang="ru-RU" sz="4000" b="1" dirty="0" smtClean="0">
                <a:latin typeface="Cambria" panose="02040503050406030204" pitchFamily="18" charset="0"/>
              </a:rPr>
              <a:t> </a:t>
            </a:r>
            <a:endParaRPr lang="ru-RU" sz="40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Сколько </a:t>
            </a:r>
            <a:r>
              <a:rPr lang="ru-RU" sz="4000" b="1" dirty="0">
                <a:latin typeface="Cambria" panose="02040503050406030204" pitchFamily="18" charset="0"/>
              </a:rPr>
              <a:t>пальцев на 10 руках?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50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22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84783"/>
            <a:ext cx="7378979" cy="47525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Какая дробь больше: правильная или неправильная?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14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Неправильная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69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4005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latin typeface="Cambria" panose="02040503050406030204" pitchFamily="18" charset="0"/>
              </a:rPr>
              <a:t>На </a:t>
            </a:r>
            <a:r>
              <a:rPr lang="ru-RU" sz="2800" b="1" dirty="0">
                <a:latin typeface="Cambria" panose="02040503050406030204" pitchFamily="18" charset="0"/>
              </a:rPr>
              <a:t>грядке сидели 4 воробья. </a:t>
            </a:r>
            <a:endParaRPr lang="ru-RU" sz="28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latin typeface="Cambria" panose="02040503050406030204" pitchFamily="18" charset="0"/>
              </a:rPr>
              <a:t>К </a:t>
            </a:r>
            <a:r>
              <a:rPr lang="ru-RU" sz="2800" b="1" dirty="0">
                <a:latin typeface="Cambria" panose="02040503050406030204" pitchFamily="18" charset="0"/>
              </a:rPr>
              <a:t>ним прилетели еще 2 воробья. </a:t>
            </a:r>
            <a:endParaRPr lang="ru-RU" sz="28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latin typeface="Cambria" panose="02040503050406030204" pitchFamily="18" charset="0"/>
              </a:rPr>
              <a:t>Кот </a:t>
            </a:r>
            <a:r>
              <a:rPr lang="ru-RU" sz="2800" b="1" dirty="0">
                <a:latin typeface="Cambria" panose="02040503050406030204" pitchFamily="18" charset="0"/>
              </a:rPr>
              <a:t>Васька подкрался и схватил </a:t>
            </a:r>
            <a:r>
              <a:rPr lang="ru-RU" sz="2800" b="1" dirty="0" smtClean="0">
                <a:latin typeface="Cambria" panose="02040503050406030204" pitchFamily="18" charset="0"/>
              </a:rPr>
              <a:t>одного воробья</a:t>
            </a:r>
            <a:r>
              <a:rPr lang="ru-RU" sz="2800" b="1" dirty="0">
                <a:latin typeface="Cambria" panose="02040503050406030204" pitchFamily="18" charset="0"/>
              </a:rPr>
              <a:t>. </a:t>
            </a:r>
            <a:endParaRPr lang="ru-RU" sz="28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800" b="1" dirty="0" smtClean="0">
                <a:latin typeface="Cambria" panose="02040503050406030204" pitchFamily="18" charset="0"/>
              </a:rPr>
              <a:t>Сколько </a:t>
            </a:r>
            <a:r>
              <a:rPr lang="ru-RU" sz="2800" b="1" dirty="0">
                <a:latin typeface="Cambria" panose="02040503050406030204" pitchFamily="18" charset="0"/>
              </a:rPr>
              <a:t>воробьев осталось на грядке?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0</a:t>
            </a:r>
            <a:endParaRPr lang="ru-RU" sz="5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413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80920" cy="480606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Четверо </a:t>
            </a:r>
            <a:r>
              <a:rPr lang="ru-RU" sz="4000" b="1" dirty="0" smtClean="0">
                <a:latin typeface="Cambria" panose="02040503050406030204" pitchFamily="18" charset="0"/>
              </a:rPr>
              <a:t>играли в домино 4 часа. Сколько часов играл каждый?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4часа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55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5"/>
            <a:ext cx="8640960" cy="4374014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Предмет математики настолько серьезен,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ru-RU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ч</a:t>
            </a: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то полезно не упускать случаев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ru-RU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д</a:t>
            </a: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елать его немного занимательным.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ru-RU" sz="3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                                                                     </a:t>
            </a:r>
            <a:r>
              <a:rPr lang="ru-RU" sz="30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Б. Паскаль</a:t>
            </a:r>
            <a:endParaRPr lang="ru-RU" sz="3000" b="1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56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12776"/>
            <a:ext cx="7306971" cy="4752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Горело пять свечей. </a:t>
            </a:r>
            <a:endParaRPr lang="ru-RU" sz="40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Две </a:t>
            </a:r>
            <a:r>
              <a:rPr lang="ru-RU" sz="4000" b="1" dirty="0" smtClean="0">
                <a:latin typeface="Cambria" panose="02040503050406030204" pitchFamily="18" charset="0"/>
              </a:rPr>
              <a:t>из них потушили. </a:t>
            </a:r>
            <a:endParaRPr lang="ru-RU" sz="40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Сколько </a:t>
            </a:r>
            <a:r>
              <a:rPr lang="ru-RU" sz="4000" b="1" dirty="0" smtClean="0">
                <a:latin typeface="Cambria" panose="02040503050406030204" pitchFamily="18" charset="0"/>
              </a:rPr>
              <a:t>свечей останется?</a:t>
            </a:r>
          </a:p>
          <a:p>
            <a:pPr marL="0" indent="0">
              <a:buNone/>
            </a:pP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384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7992888" cy="5040559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200" b="1" dirty="0" smtClean="0">
                <a:latin typeface="Cambria" panose="02040503050406030204" pitchFamily="18" charset="0"/>
              </a:rPr>
              <a:t>Из </a:t>
            </a:r>
            <a:r>
              <a:rPr lang="ru-RU" sz="3200" b="1" dirty="0" smtClean="0">
                <a:latin typeface="Cambria" panose="02040503050406030204" pitchFamily="18" charset="0"/>
              </a:rPr>
              <a:t>пункта А в пункт В автомобиль ехал 1ч 20 минут, обратный путь он ехал с той же скоростью, но 80 минут. Почему</a:t>
            </a:r>
            <a:r>
              <a:rPr lang="ru-RU" sz="3200" b="1" dirty="0" smtClean="0">
                <a:latin typeface="Cambria" panose="02040503050406030204" pitchFamily="18" charset="0"/>
              </a:rPr>
              <a:t>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32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1ч 20 минут = 80 минут.</a:t>
            </a:r>
            <a:endParaRPr lang="ru-RU" sz="3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5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9"/>
            <a:ext cx="8064896" cy="451803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По </a:t>
            </a:r>
            <a:r>
              <a:rPr lang="ru-RU" sz="3600" b="1" dirty="0" smtClean="0">
                <a:latin typeface="Cambria" panose="02040503050406030204" pitchFamily="18" charset="0"/>
              </a:rPr>
              <a:t>дороге шли 2 мальчика и 2 рубля нашли. За ними четверо идут, сколько они найдут?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9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0</a:t>
            </a:r>
            <a:endParaRPr lang="ru-RU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74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07361"/>
            <a:ext cx="7667011" cy="405143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У </a:t>
            </a:r>
            <a:r>
              <a:rPr lang="ru-RU" sz="3600" b="1" dirty="0" smtClean="0">
                <a:latin typeface="Cambria" panose="02040503050406030204" pitchFamily="18" charset="0"/>
              </a:rPr>
              <a:t>отца 6 сыновей. </a:t>
            </a: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Каждый </a:t>
            </a:r>
            <a:r>
              <a:rPr lang="ru-RU" sz="3600" b="1" dirty="0" smtClean="0">
                <a:latin typeface="Cambria" panose="02040503050406030204" pitchFamily="18" charset="0"/>
              </a:rPr>
              <a:t>сын имеет одну сестру. </a:t>
            </a: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Сколько </a:t>
            </a:r>
            <a:r>
              <a:rPr lang="ru-RU" sz="3600" b="1" dirty="0" smtClean="0">
                <a:latin typeface="Cambria" panose="02040503050406030204" pitchFamily="18" charset="0"/>
              </a:rPr>
              <a:t>всего детей у отца?</a:t>
            </a:r>
          </a:p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7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665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54006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У </a:t>
            </a:r>
            <a:r>
              <a:rPr lang="ru-RU" sz="3600" b="1" dirty="0" err="1" smtClean="0">
                <a:latin typeface="Cambria" panose="02040503050406030204" pitchFamily="18" charset="0"/>
              </a:rPr>
              <a:t>Мамеда</a:t>
            </a:r>
            <a:r>
              <a:rPr lang="ru-RU" sz="3600" b="1" dirty="0" smtClean="0">
                <a:latin typeface="Cambria" panose="02040503050406030204" pitchFamily="18" charset="0"/>
              </a:rPr>
              <a:t> было десять овец. </a:t>
            </a: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Все</a:t>
            </a:r>
            <a:r>
              <a:rPr lang="ru-RU" sz="3600" b="1" dirty="0" smtClean="0">
                <a:latin typeface="Cambria" panose="02040503050406030204" pitchFamily="18" charset="0"/>
              </a:rPr>
              <a:t>, кроме девяти околели. </a:t>
            </a: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latin typeface="Cambria" panose="02040503050406030204" pitchFamily="18" charset="0"/>
              </a:rPr>
              <a:t>Сколько </a:t>
            </a:r>
            <a:r>
              <a:rPr lang="ru-RU" sz="3600" b="1" dirty="0" smtClean="0">
                <a:latin typeface="Cambria" panose="02040503050406030204" pitchFamily="18" charset="0"/>
              </a:rPr>
              <a:t>овец осталось у </a:t>
            </a:r>
            <a:r>
              <a:rPr lang="ru-RU" sz="3600" b="1" dirty="0" err="1" smtClean="0">
                <a:latin typeface="Cambria" panose="02040503050406030204" pitchFamily="18" charset="0"/>
              </a:rPr>
              <a:t>Мамеда</a:t>
            </a:r>
            <a:r>
              <a:rPr lang="ru-RU" sz="3600" b="1" dirty="0" smtClean="0">
                <a:latin typeface="Cambria" panose="02040503050406030204" pitchFamily="18" charset="0"/>
              </a:rPr>
              <a:t>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16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400" b="1" dirty="0">
                <a:solidFill>
                  <a:srgbClr val="FF0000"/>
                </a:solidFill>
                <a:latin typeface="Cambria" panose="020405030504060302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0627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124744"/>
            <a:ext cx="7125112" cy="496855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Найти </a:t>
            </a:r>
            <a:r>
              <a:rPr lang="ru-RU" sz="4000" b="1" dirty="0" smtClean="0">
                <a:latin typeface="Cambria" panose="02040503050406030204" pitchFamily="18" charset="0"/>
              </a:rPr>
              <a:t>два таких числа, произведение которых 24 </a:t>
            </a:r>
            <a:r>
              <a:rPr lang="ru-RU" sz="4000" b="1" dirty="0" smtClean="0">
                <a:latin typeface="Cambria" panose="02040503050406030204" pitchFamily="18" charset="0"/>
              </a:rPr>
              <a:t> и </a:t>
            </a:r>
            <a:r>
              <a:rPr lang="ru-RU" sz="4000" b="1" dirty="0" smtClean="0">
                <a:latin typeface="Cambria" panose="02040503050406030204" pitchFamily="18" charset="0"/>
              </a:rPr>
              <a:t>частное тоже 24.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1200" b="1" dirty="0" smtClean="0"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24 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и 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1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92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136904" cy="54006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Что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тяжелее: </a:t>
            </a:r>
            <a:endParaRPr lang="ru-RU" sz="4400" b="1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килограмм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ваты или </a:t>
            </a:r>
            <a:endParaRPr lang="ru-RU" sz="4400" b="1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килограмм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железа?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9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Ответ: они равны.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2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59" cy="5760639"/>
          </a:xfrm>
        </p:spPr>
        <p:txBody>
          <a:bodyPr>
            <a:normAutofit/>
          </a:bodyPr>
          <a:lstStyle/>
          <a:p>
            <a:pPr marL="514350" indent="-514350" algn="ctr">
              <a:lnSpc>
                <a:spcPct val="150000"/>
              </a:lnSpc>
              <a:buAutoNum type="arabicPeriod" startAt="14"/>
            </a:pPr>
            <a:r>
              <a:rPr lang="ru-RU" sz="3200" b="1" dirty="0" smtClean="0">
                <a:latin typeface="Cambria" panose="02040503050406030204" pitchFamily="18" charset="0"/>
              </a:rPr>
              <a:t>   На одной чаше весов кирпич, а на другой половина такого же кирпича и гиря в 1 кг. Весы в равновесии.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200" b="1" dirty="0" smtClean="0">
                <a:latin typeface="Cambria" panose="02040503050406030204" pitchFamily="18" charset="0"/>
              </a:rPr>
              <a:t>Сколько весит кирпич?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sz="16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Ответ: 2 кг.</a:t>
            </a:r>
            <a:endParaRPr lang="ru-RU" sz="3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4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Конкурс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07361"/>
            <a:ext cx="7776864" cy="405143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«Что мы знаем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FF00"/>
                </a:solidFill>
              </a:rPr>
              <a:t>о числах?»</a:t>
            </a:r>
            <a:endParaRPr lang="ru-R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55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7920880" cy="54915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Спасибо 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за внимание!</a:t>
            </a:r>
            <a:endParaRPr lang="ru-RU" sz="66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pic>
        <p:nvPicPr>
          <p:cNvPr id="1042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1553202" y="4941168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732" y="4941168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9004">
            <a:off x="1307109" y="1824335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6821">
            <a:off x="6182357" y="4872411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1262">
            <a:off x="2940371" y="311433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5356762" y="426255"/>
            <a:ext cx="1663181" cy="163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http://s15.rimg.info/6ca7b6f95600802037586a2df747c126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5908">
            <a:off x="7067034" y="1825801"/>
            <a:ext cx="1520371" cy="14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89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404665"/>
            <a:ext cx="7125113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3300"/>
                </a:solidFill>
                <a:latin typeface="Cambria" panose="02040503050406030204" pitchFamily="18" charset="0"/>
              </a:rPr>
              <a:t>Конкурс «Пословицы»</a:t>
            </a:r>
            <a:endParaRPr lang="ru-RU" b="1" dirty="0">
              <a:solidFill>
                <a:srgbClr val="FF33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7992888" cy="5256583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latin typeface="Cambria" panose="02040503050406030204" pitchFamily="18" charset="0"/>
              </a:rPr>
              <a:t>1.</a:t>
            </a:r>
            <a:r>
              <a:rPr lang="ru-RU" sz="2400" b="1" dirty="0" smtClean="0"/>
              <a:t> 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… за всех, все за одного.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2.   …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раз примерь, … раз отрежь.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3.    Не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имей … рублей, а имей … друзей.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4.    Ум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хорошо, а … лучше.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5.    За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… зайцами погонишься, ни … не поймаешь.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6.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   У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… нянек дитя без глаза.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7. 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 …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чудо света.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8.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  Без </a:t>
            </a:r>
            <a:r>
              <a:rPr lang="ru-RU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… и счета нет.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6627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404664"/>
            <a:ext cx="7125113" cy="792089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Ответы</a:t>
            </a:r>
            <a:endParaRPr lang="ru-RU" sz="48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256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latin typeface="Cambria" panose="02040503050406030204" pitchFamily="18" charset="0"/>
              </a:rPr>
              <a:t>1. </a:t>
            </a:r>
            <a:r>
              <a:rPr lang="ru-RU" sz="2800" b="1" dirty="0" smtClean="0"/>
              <a:t> 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Один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за всех, все за одного.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2.  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Семь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раз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примерь,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один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раз отрежь.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3.   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Не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имей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сто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рублей, а имей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сто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друзей.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4.  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Ум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хорошо, а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два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лучше.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5.   За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двумя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зайцами погонишься, ни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одного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    не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поймаешь.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6. 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семи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нянек дитя без глаза.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7.  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Восьмое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чудо света.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8.   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Без </a:t>
            </a:r>
            <a:r>
              <a:rPr lang="ru-RU" sz="28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десятка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и счета нет</a:t>
            </a:r>
            <a:r>
              <a:rPr lang="ru-RU" sz="2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4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1"/>
            <a:ext cx="8640960" cy="79208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DE0000"/>
                </a:solidFill>
                <a:latin typeface="Cambria" panose="02040503050406030204" pitchFamily="18" charset="0"/>
              </a:rPr>
              <a:t>Конкурс «Разгадай ребус»</a:t>
            </a:r>
            <a:endParaRPr lang="ru-RU" sz="3600" b="1" dirty="0">
              <a:solidFill>
                <a:srgbClr val="DE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1052736"/>
            <a:ext cx="4104456" cy="55446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1.    У 3* О.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2.    40 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3.    С 3 Ж.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4.    7* Е Н 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5.    П А *3 Ж.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6.    А И 100*.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7.    7 Я.</a:t>
            </a:r>
            <a:endParaRPr lang="ru-RU" sz="2800" b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67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116633"/>
            <a:ext cx="7125113" cy="1224136"/>
          </a:xfrm>
        </p:spPr>
        <p:txBody>
          <a:bodyPr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Ответы</a:t>
            </a:r>
            <a:endParaRPr lang="ru-RU" sz="5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1412777"/>
            <a:ext cx="4714682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1.  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УТРО.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2.   СОРОКА.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3.   СТРИЖ.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4.   СЕМЕНА.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5.   ПАРИЖ.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6.   АИСТ.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7.   СЕМЬЯ.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7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Конкурс «Отгадай загадки»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56793"/>
            <a:ext cx="7848872" cy="4752528"/>
          </a:xfrm>
        </p:spPr>
        <p:txBody>
          <a:bodyPr/>
          <a:lstStyle/>
          <a:p>
            <a:pPr algn="ctr">
              <a:lnSpc>
                <a:spcPct val="200000"/>
              </a:lnSpc>
              <a:buAutoNum type="arabicPeriod"/>
            </a:pPr>
            <a:r>
              <a:rPr lang="ru-RU" sz="4000" b="1" dirty="0" smtClean="0">
                <a:latin typeface="Cambria" panose="02040503050406030204" pitchFamily="18" charset="0"/>
              </a:rPr>
              <a:t>  Семь братьев: годами равные, именами разные</a:t>
            </a:r>
            <a:r>
              <a:rPr lang="ru-RU" sz="4000" dirty="0" smtClean="0"/>
              <a:t>.</a:t>
            </a:r>
          </a:p>
          <a:p>
            <a:pPr>
              <a:buAutoNum type="arabicPeriod"/>
            </a:pPr>
            <a:endParaRPr lang="ru-RU" dirty="0"/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Дни недели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93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07361"/>
            <a:ext cx="7992888" cy="4051437"/>
          </a:xfrm>
        </p:spPr>
        <p:txBody>
          <a:bodyPr/>
          <a:lstStyle/>
          <a:p>
            <a:pPr marL="0" indent="0"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2.   Пять чуланов, одна дверь.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sz="40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Перчатка</a:t>
            </a:r>
            <a:endParaRPr lang="ru-RU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36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7848872" cy="561662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smtClean="0">
                <a:latin typeface="Cambria" panose="02040503050406030204" pitchFamily="18" charset="0"/>
              </a:rPr>
              <a:t>3.  </a:t>
            </a:r>
            <a:r>
              <a:rPr lang="ru-RU" sz="4400" b="1" dirty="0" smtClean="0">
                <a:latin typeface="Cambria" panose="02040503050406030204" pitchFamily="18" charset="0"/>
              </a:rPr>
              <a:t>Один говорит, </a:t>
            </a:r>
          </a:p>
          <a:p>
            <a:pPr marL="0" indent="0" algn="ctr">
              <a:buNone/>
            </a:pPr>
            <a:r>
              <a:rPr lang="ru-RU" sz="4400" b="1" dirty="0" smtClean="0">
                <a:latin typeface="Cambria" panose="02040503050406030204" pitchFamily="18" charset="0"/>
              </a:rPr>
              <a:t>    два глядят, </a:t>
            </a:r>
          </a:p>
          <a:p>
            <a:pPr marL="0" indent="0" algn="ctr">
              <a:buNone/>
            </a:pPr>
            <a:r>
              <a:rPr lang="ru-RU" sz="4400" b="1" dirty="0" smtClean="0">
                <a:latin typeface="Cambria" panose="02040503050406030204" pitchFamily="18" charset="0"/>
              </a:rPr>
              <a:t>    два слушают.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500" dirty="0" smtClean="0"/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Рот, глаза, уши</a:t>
            </a:r>
            <a:endParaRPr lang="ru-RU" sz="4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1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496</TotalTime>
  <Words>760</Words>
  <Application>Microsoft Office PowerPoint</Application>
  <PresentationFormat>Экран (4:3)</PresentationFormat>
  <Paragraphs>138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Spring</vt:lpstr>
      <vt:lpstr>МИР ЧИСЕЛ</vt:lpstr>
      <vt:lpstr>Презентация PowerPoint</vt:lpstr>
      <vt:lpstr>Конкурс «Пословицы»</vt:lpstr>
      <vt:lpstr>Ответы</vt:lpstr>
      <vt:lpstr>Конкурс «Разгадай ребус»</vt:lpstr>
      <vt:lpstr>Ответы</vt:lpstr>
      <vt:lpstr>Конкурс «Отгадай загадки»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Конкурс «Допиши, как можешь»</vt:lpstr>
      <vt:lpstr>Заморочки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Конкурс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ЧИСЕЛ</dc:title>
  <dc:creator>Заира</dc:creator>
  <cp:lastModifiedBy>Учитель</cp:lastModifiedBy>
  <cp:revision>51</cp:revision>
  <dcterms:created xsi:type="dcterms:W3CDTF">2014-02-08T07:33:09Z</dcterms:created>
  <dcterms:modified xsi:type="dcterms:W3CDTF">2014-02-14T05:48:37Z</dcterms:modified>
</cp:coreProperties>
</file>