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69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D83D"/>
    <a:srgbClr val="DE0000"/>
    <a:srgbClr val="FF3300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02F66-5445-4DB3-B058-42FDE036F36C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2228-6DC5-4F1A-A9E6-AE4D052162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02F66-5445-4DB3-B058-42FDE036F36C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2228-6DC5-4F1A-A9E6-AE4D052162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02F66-5445-4DB3-B058-42FDE036F36C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2228-6DC5-4F1A-A9E6-AE4D052162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02F66-5445-4DB3-B058-42FDE036F36C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2228-6DC5-4F1A-A9E6-AE4D052162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02F66-5445-4DB3-B058-42FDE036F36C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2228-6DC5-4F1A-A9E6-AE4D052162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02F66-5445-4DB3-B058-42FDE036F36C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2228-6DC5-4F1A-A9E6-AE4D052162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02F66-5445-4DB3-B058-42FDE036F36C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2228-6DC5-4F1A-A9E6-AE4D052162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02F66-5445-4DB3-B058-42FDE036F36C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2228-6DC5-4F1A-A9E6-AE4D052162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02F66-5445-4DB3-B058-42FDE036F36C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2228-6DC5-4F1A-A9E6-AE4D052162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02F66-5445-4DB3-B058-42FDE036F36C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2228-6DC5-4F1A-A9E6-AE4D052162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02F66-5445-4DB3-B058-42FDE036F36C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2228-6DC5-4F1A-A9E6-AE4D052162A8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2502F66-5445-4DB3-B058-42FDE036F36C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4C92228-6DC5-4F1A-A9E6-AE4D052162A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images.yandex.ru/yandsearch?text=%D0%B2%D0%B5%D1%81%D0%B5%D0%BB%D1%8B%D0%B5%20%D1%81%D0%BC%D0%B0%D0%B9%D0%BB%D0%B8%D0%BA%D0%B8%20%D1%81%D0%BE%D0%BB%D0%BD%D1%8B%D1%88%D0%BA%D0%B0%20%D1%81%20%D0%B1%D0%BB%D0%B5%D1%81%D1%82%D0%BA%D0%B0%D0%BC%D0%B8%20%D0%BA%D0%B0%D1%80%D1%82%D0%B8%D0%BD%D0%BA%D0%B8&amp;fp=0&amp;img_url=http://s15.rimg.info/6ca7b6f95600802037586a2df747c126.gif&amp;pos=1&amp;uinfo=ww-1655-wh-837-fw-1430-fh-598-pd-1.149999976158142&amp;rpt=simag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068961"/>
            <a:ext cx="7515062" cy="1584175"/>
          </a:xfrm>
        </p:spPr>
        <p:txBody>
          <a:bodyPr/>
          <a:lstStyle/>
          <a:p>
            <a:pPr algn="ctr"/>
            <a:r>
              <a:rPr lang="ru-RU" sz="100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МИР ЧИСЕЛ</a:t>
            </a:r>
            <a:endParaRPr lang="ru-RU" sz="100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311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980728"/>
            <a:ext cx="7269128" cy="518457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ru-RU" dirty="0" smtClean="0"/>
              <a:t> </a:t>
            </a:r>
            <a:r>
              <a:rPr lang="ru-RU" sz="4000" b="1" dirty="0" smtClean="0">
                <a:latin typeface="Cambria" panose="02040503050406030204" pitchFamily="18" charset="0"/>
              </a:rPr>
              <a:t>4.   У двух матерей по пяти сыновей, все на одно имя.</a:t>
            </a:r>
          </a:p>
          <a:p>
            <a:pPr marL="0" indent="0" algn="ctr">
              <a:lnSpc>
                <a:spcPct val="200000"/>
              </a:lnSpc>
              <a:buNone/>
            </a:pPr>
            <a:endParaRPr lang="ru-RU" sz="600" b="1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Пальцы.</a:t>
            </a:r>
            <a:endParaRPr lang="ru-RU" sz="40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733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807361"/>
            <a:ext cx="7450987" cy="4051437"/>
          </a:xfrm>
        </p:spPr>
        <p:txBody>
          <a:bodyPr/>
          <a:lstStyle/>
          <a:p>
            <a:pPr marL="742950" indent="-742950" algn="ctr">
              <a:buAutoNum type="arabicPeriod" startAt="5"/>
            </a:pPr>
            <a:r>
              <a:rPr lang="ru-RU" sz="4800" b="1" dirty="0" smtClean="0">
                <a:latin typeface="Cambria" panose="02040503050406030204" pitchFamily="18" charset="0"/>
              </a:rPr>
              <a:t>Два брюшка, </a:t>
            </a:r>
          </a:p>
          <a:p>
            <a:pPr marL="0" indent="0" algn="ctr">
              <a:buNone/>
            </a:pPr>
            <a:r>
              <a:rPr lang="ru-RU" sz="4800" b="1" dirty="0" smtClean="0">
                <a:latin typeface="Cambria" panose="02040503050406030204" pitchFamily="18" charset="0"/>
              </a:rPr>
              <a:t>       четыре ушка.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sz="2400" b="1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Подушка.</a:t>
            </a:r>
            <a:endParaRPr lang="ru-RU" sz="40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02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352927" cy="525658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ru-RU" sz="4000" b="1" dirty="0" smtClean="0">
                <a:latin typeface="Cambria" panose="02040503050406030204" pitchFamily="18" charset="0"/>
              </a:rPr>
              <a:t>6. Два братца через дорогу живут, а друг друга не видят.</a:t>
            </a:r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Глаза.</a:t>
            </a:r>
            <a:endParaRPr lang="ru-RU" sz="40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794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332657"/>
            <a:ext cx="7125113" cy="648071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Конкурс «Допиши, как можешь»</a:t>
            </a:r>
            <a:endParaRPr lang="ru-RU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1799" y="1807361"/>
            <a:ext cx="5904657" cy="4051437"/>
          </a:xfrm>
        </p:spPr>
        <p:txBody>
          <a:bodyPr>
            <a:no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2, </a:t>
            </a: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 3</a:t>
            </a: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 4</a:t>
            </a: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 5,  </a:t>
            </a: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6, </a:t>
            </a: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 7</a:t>
            </a: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, …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10, </a:t>
            </a:r>
            <a:r>
              <a:rPr lang="ru-RU" sz="20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9</a:t>
            </a:r>
            <a:r>
              <a:rPr lang="ru-RU" sz="20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, </a:t>
            </a:r>
            <a:r>
              <a:rPr lang="ru-RU" sz="20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8,  </a:t>
            </a:r>
            <a:r>
              <a:rPr lang="ru-RU" sz="20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7, </a:t>
            </a:r>
            <a:r>
              <a:rPr lang="ru-RU" sz="20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6</a:t>
            </a:r>
            <a:r>
              <a:rPr lang="ru-RU" sz="20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, </a:t>
            </a:r>
            <a:r>
              <a:rPr lang="ru-RU" sz="20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5</a:t>
            </a:r>
            <a:r>
              <a:rPr lang="ru-RU" sz="20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, …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5, </a:t>
            </a: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 10</a:t>
            </a: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 15</a:t>
            </a: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 20</a:t>
            </a: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 25</a:t>
            </a: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 30</a:t>
            </a: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, …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ru-RU" sz="2000" b="1" dirty="0" smtClean="0">
                <a:latin typeface="Cambria" panose="02040503050406030204" pitchFamily="18" charset="0"/>
              </a:rPr>
              <a:t>9, </a:t>
            </a:r>
            <a:r>
              <a:rPr lang="ru-RU" sz="2000" b="1" dirty="0" smtClean="0">
                <a:latin typeface="Cambria" panose="02040503050406030204" pitchFamily="18" charset="0"/>
              </a:rPr>
              <a:t> 12</a:t>
            </a:r>
            <a:r>
              <a:rPr lang="ru-RU" sz="2000" b="1" dirty="0" smtClean="0">
                <a:latin typeface="Cambria" panose="02040503050406030204" pitchFamily="18" charset="0"/>
              </a:rPr>
              <a:t>, </a:t>
            </a:r>
            <a:r>
              <a:rPr lang="ru-RU" sz="2000" b="1" dirty="0" smtClean="0">
                <a:latin typeface="Cambria" panose="02040503050406030204" pitchFamily="18" charset="0"/>
              </a:rPr>
              <a:t> 15</a:t>
            </a:r>
            <a:r>
              <a:rPr lang="ru-RU" sz="2000" b="1" dirty="0" smtClean="0">
                <a:latin typeface="Cambria" panose="02040503050406030204" pitchFamily="18" charset="0"/>
              </a:rPr>
              <a:t>, </a:t>
            </a:r>
            <a:r>
              <a:rPr lang="ru-RU" sz="2000" b="1" dirty="0" smtClean="0">
                <a:latin typeface="Cambria" panose="02040503050406030204" pitchFamily="18" charset="0"/>
              </a:rPr>
              <a:t> 18</a:t>
            </a:r>
            <a:r>
              <a:rPr lang="ru-RU" sz="2000" b="1" dirty="0" smtClean="0">
                <a:latin typeface="Cambria" panose="02040503050406030204" pitchFamily="18" charset="0"/>
              </a:rPr>
              <a:t>, </a:t>
            </a:r>
            <a:r>
              <a:rPr lang="ru-RU" sz="2000" b="1" dirty="0" smtClean="0">
                <a:latin typeface="Cambria" panose="02040503050406030204" pitchFamily="18" charset="0"/>
              </a:rPr>
              <a:t> 21</a:t>
            </a:r>
            <a:r>
              <a:rPr lang="ru-RU" sz="2000" b="1" dirty="0" smtClean="0">
                <a:latin typeface="Cambria" panose="02040503050406030204" pitchFamily="18" charset="0"/>
              </a:rPr>
              <a:t>, …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8, </a:t>
            </a: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 8</a:t>
            </a: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 6</a:t>
            </a: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 6</a:t>
            </a: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 4</a:t>
            </a: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 4</a:t>
            </a: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, …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ru-RU" sz="2000" b="1" dirty="0" smtClean="0">
                <a:latin typeface="Cambria" panose="02040503050406030204" pitchFamily="18" charset="0"/>
              </a:rPr>
              <a:t>3, </a:t>
            </a:r>
            <a:r>
              <a:rPr lang="ru-RU" sz="2000" b="1" dirty="0" smtClean="0">
                <a:latin typeface="Cambria" panose="02040503050406030204" pitchFamily="18" charset="0"/>
              </a:rPr>
              <a:t> 7</a:t>
            </a:r>
            <a:r>
              <a:rPr lang="ru-RU" sz="2000" b="1" dirty="0" smtClean="0">
                <a:latin typeface="Cambria" panose="02040503050406030204" pitchFamily="18" charset="0"/>
              </a:rPr>
              <a:t>, </a:t>
            </a:r>
            <a:r>
              <a:rPr lang="ru-RU" sz="2000" b="1" dirty="0" smtClean="0">
                <a:latin typeface="Cambria" panose="02040503050406030204" pitchFamily="18" charset="0"/>
              </a:rPr>
              <a:t> 11,  </a:t>
            </a:r>
            <a:r>
              <a:rPr lang="ru-RU" sz="2000" b="1" dirty="0" smtClean="0">
                <a:latin typeface="Cambria" panose="02040503050406030204" pitchFamily="18" charset="0"/>
              </a:rPr>
              <a:t>15, </a:t>
            </a:r>
            <a:r>
              <a:rPr lang="ru-RU" sz="2000" b="1" dirty="0" smtClean="0">
                <a:latin typeface="Cambria" panose="02040503050406030204" pitchFamily="18" charset="0"/>
              </a:rPr>
              <a:t> 19</a:t>
            </a:r>
            <a:r>
              <a:rPr lang="ru-RU" sz="2000" b="1" dirty="0" smtClean="0">
                <a:latin typeface="Cambria" panose="02040503050406030204" pitchFamily="18" charset="0"/>
              </a:rPr>
              <a:t>, </a:t>
            </a:r>
            <a:r>
              <a:rPr lang="ru-RU" sz="2000" b="1" dirty="0" smtClean="0">
                <a:latin typeface="Cambria" panose="02040503050406030204" pitchFamily="18" charset="0"/>
              </a:rPr>
              <a:t> 23</a:t>
            </a:r>
            <a:r>
              <a:rPr lang="ru-RU" sz="2000" b="1" dirty="0" smtClean="0">
                <a:latin typeface="Cambria" panose="02040503050406030204" pitchFamily="18" charset="0"/>
              </a:rPr>
              <a:t>, …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9, </a:t>
            </a: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 1</a:t>
            </a: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 7</a:t>
            </a: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 1</a:t>
            </a: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 5,  </a:t>
            </a: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1, …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ru-RU" sz="2000" b="1" dirty="0" smtClean="0">
                <a:latin typeface="Cambria" panose="02040503050406030204" pitchFamily="18" charset="0"/>
              </a:rPr>
              <a:t>4, </a:t>
            </a:r>
            <a:r>
              <a:rPr lang="ru-RU" sz="2000" b="1" dirty="0" smtClean="0">
                <a:latin typeface="Cambria" panose="02040503050406030204" pitchFamily="18" charset="0"/>
              </a:rPr>
              <a:t> 5</a:t>
            </a:r>
            <a:r>
              <a:rPr lang="ru-RU" sz="2000" b="1" dirty="0" smtClean="0">
                <a:latin typeface="Cambria" panose="02040503050406030204" pitchFamily="18" charset="0"/>
              </a:rPr>
              <a:t>, </a:t>
            </a:r>
            <a:r>
              <a:rPr lang="ru-RU" sz="2000" b="1" dirty="0" smtClean="0">
                <a:latin typeface="Cambria" panose="02040503050406030204" pitchFamily="18" charset="0"/>
              </a:rPr>
              <a:t> 8</a:t>
            </a:r>
            <a:r>
              <a:rPr lang="ru-RU" sz="2000" b="1" dirty="0" smtClean="0">
                <a:latin typeface="Cambria" panose="02040503050406030204" pitchFamily="18" charset="0"/>
              </a:rPr>
              <a:t>, </a:t>
            </a:r>
            <a:r>
              <a:rPr lang="ru-RU" sz="2000" b="1" dirty="0" smtClean="0">
                <a:latin typeface="Cambria" panose="02040503050406030204" pitchFamily="18" charset="0"/>
              </a:rPr>
              <a:t> 9,  </a:t>
            </a:r>
            <a:r>
              <a:rPr lang="ru-RU" sz="2000" b="1" dirty="0" smtClean="0">
                <a:latin typeface="Cambria" panose="02040503050406030204" pitchFamily="18" charset="0"/>
              </a:rPr>
              <a:t>12</a:t>
            </a:r>
            <a:r>
              <a:rPr lang="ru-RU" sz="2000" b="1" dirty="0" smtClean="0">
                <a:latin typeface="Cambria" panose="02040503050406030204" pitchFamily="18" charset="0"/>
              </a:rPr>
              <a:t>,  </a:t>
            </a:r>
            <a:r>
              <a:rPr lang="ru-RU" sz="2000" b="1" dirty="0" smtClean="0">
                <a:latin typeface="Cambria" panose="02040503050406030204" pitchFamily="18" charset="0"/>
              </a:rPr>
              <a:t>13, …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25, </a:t>
            </a: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 25</a:t>
            </a: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 21,  </a:t>
            </a: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21</a:t>
            </a: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,  </a:t>
            </a: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17, </a:t>
            </a: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 17</a:t>
            </a: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, …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ru-RU" sz="2000" b="1" dirty="0" smtClean="0">
                <a:latin typeface="Cambria" panose="02040503050406030204" pitchFamily="18" charset="0"/>
              </a:rPr>
              <a:t>1, </a:t>
            </a:r>
            <a:r>
              <a:rPr lang="ru-RU" sz="2000" b="1" dirty="0" smtClean="0">
                <a:latin typeface="Cambria" panose="02040503050406030204" pitchFamily="18" charset="0"/>
              </a:rPr>
              <a:t> 2</a:t>
            </a:r>
            <a:r>
              <a:rPr lang="ru-RU" sz="2000" b="1" dirty="0" smtClean="0">
                <a:latin typeface="Cambria" panose="02040503050406030204" pitchFamily="18" charset="0"/>
              </a:rPr>
              <a:t>, </a:t>
            </a:r>
            <a:r>
              <a:rPr lang="ru-RU" sz="2000" b="1" dirty="0" smtClean="0">
                <a:latin typeface="Cambria" panose="02040503050406030204" pitchFamily="18" charset="0"/>
              </a:rPr>
              <a:t> 4,  </a:t>
            </a:r>
            <a:r>
              <a:rPr lang="ru-RU" sz="2000" b="1" dirty="0" smtClean="0">
                <a:latin typeface="Cambria" panose="02040503050406030204" pitchFamily="18" charset="0"/>
              </a:rPr>
              <a:t>8, </a:t>
            </a:r>
            <a:r>
              <a:rPr lang="ru-RU" sz="2000" b="1" dirty="0" smtClean="0">
                <a:latin typeface="Cambria" panose="02040503050406030204" pitchFamily="18" charset="0"/>
              </a:rPr>
              <a:t> 16</a:t>
            </a:r>
            <a:r>
              <a:rPr lang="ru-RU" sz="2000" b="1" dirty="0" smtClean="0">
                <a:latin typeface="Cambria" panose="02040503050406030204" pitchFamily="18" charset="0"/>
              </a:rPr>
              <a:t>, </a:t>
            </a:r>
            <a:r>
              <a:rPr lang="ru-RU" sz="2000" b="1" dirty="0" smtClean="0">
                <a:latin typeface="Cambria" panose="02040503050406030204" pitchFamily="18" charset="0"/>
              </a:rPr>
              <a:t> 32</a:t>
            </a:r>
            <a:r>
              <a:rPr lang="ru-RU" sz="2000" b="1" dirty="0" smtClean="0">
                <a:latin typeface="Cambria" panose="02040503050406030204" pitchFamily="18" charset="0"/>
              </a:rPr>
              <a:t>, …</a:t>
            </a:r>
            <a:endParaRPr lang="ru-RU" sz="20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082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Заморочки</a:t>
            </a:r>
            <a:endParaRPr lang="ru-RU" sz="4800" b="1" dirty="0">
              <a:solidFill>
                <a:schemeClr val="accent1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07361"/>
            <a:ext cx="8136903" cy="4429951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3600" b="1" dirty="0" smtClean="0">
                <a:latin typeface="Cambria" panose="02040503050406030204" pitchFamily="18" charset="0"/>
              </a:rPr>
              <a:t>Тройка </a:t>
            </a:r>
            <a:r>
              <a:rPr lang="ru-RU" sz="3600" b="1" dirty="0">
                <a:latin typeface="Cambria" panose="02040503050406030204" pitchFamily="18" charset="0"/>
              </a:rPr>
              <a:t>лошадей пробежала 30 км. Какое расстояние пробежала каждая лошадь?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30 </a:t>
            </a: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км</a:t>
            </a:r>
            <a:endParaRPr lang="ru-RU" sz="40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018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340769"/>
            <a:ext cx="7848872" cy="451803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ru-RU" sz="3200" b="1" dirty="0" smtClean="0">
                <a:latin typeface="Cambria" panose="02040503050406030204" pitchFamily="18" charset="0"/>
              </a:rPr>
              <a:t>Петух</a:t>
            </a:r>
            <a:r>
              <a:rPr lang="ru-RU" sz="3200" b="1" dirty="0">
                <a:latin typeface="Cambria" panose="02040503050406030204" pitchFamily="18" charset="0"/>
              </a:rPr>
              <a:t>, стоя на одной ноге, весит 3 кг. Сколько  будет весить петух, стоя на двух ногах?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3кг</a:t>
            </a:r>
            <a:endParaRPr lang="ru-RU" sz="36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850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07361"/>
            <a:ext cx="8064896" cy="4051437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sz="4000" b="1" dirty="0" smtClean="0">
                <a:latin typeface="Cambria" panose="02040503050406030204" pitchFamily="18" charset="0"/>
              </a:rPr>
              <a:t>На </a:t>
            </a:r>
            <a:r>
              <a:rPr lang="ru-RU" sz="4000" b="1" dirty="0">
                <a:latin typeface="Cambria" panose="02040503050406030204" pitchFamily="18" charset="0"/>
              </a:rPr>
              <a:t>руках 10 пальцев. </a:t>
            </a:r>
            <a:r>
              <a:rPr lang="ru-RU" sz="4000" b="1" dirty="0" smtClean="0">
                <a:latin typeface="Cambria" panose="02040503050406030204" pitchFamily="18" charset="0"/>
              </a:rPr>
              <a:t> </a:t>
            </a:r>
            <a:endParaRPr lang="ru-RU" sz="4000" b="1" dirty="0" smtClean="0">
              <a:latin typeface="Cambria" panose="02040503050406030204" pitchFamily="18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ru-RU" sz="4000" b="1" dirty="0" smtClean="0">
                <a:latin typeface="Cambria" panose="02040503050406030204" pitchFamily="18" charset="0"/>
              </a:rPr>
              <a:t>Сколько </a:t>
            </a:r>
            <a:r>
              <a:rPr lang="ru-RU" sz="4000" b="1" dirty="0">
                <a:latin typeface="Cambria" panose="02040503050406030204" pitchFamily="18" charset="0"/>
              </a:rPr>
              <a:t>пальцев на 10 руках?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50</a:t>
            </a:r>
            <a:endParaRPr lang="ru-RU" sz="40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722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84783"/>
            <a:ext cx="7378979" cy="475252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4000" b="1" dirty="0" smtClean="0">
                <a:latin typeface="Cambria" panose="02040503050406030204" pitchFamily="18" charset="0"/>
              </a:rPr>
              <a:t>Какая дробь больше: правильная или неправильная?</a:t>
            </a:r>
          </a:p>
          <a:p>
            <a:pPr marL="0" indent="0" algn="ctr">
              <a:lnSpc>
                <a:spcPct val="150000"/>
              </a:lnSpc>
              <a:buNone/>
            </a:pPr>
            <a:endParaRPr lang="ru-RU" sz="1400" b="1" dirty="0" smtClean="0">
              <a:latin typeface="Cambria" panose="020405030504060302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Неправильная</a:t>
            </a:r>
            <a:endParaRPr lang="ru-RU" sz="40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69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856984" cy="540059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2800" b="1" dirty="0" smtClean="0">
                <a:latin typeface="Cambria" panose="02040503050406030204" pitchFamily="18" charset="0"/>
              </a:rPr>
              <a:t>На </a:t>
            </a:r>
            <a:r>
              <a:rPr lang="ru-RU" sz="2800" b="1" dirty="0">
                <a:latin typeface="Cambria" panose="02040503050406030204" pitchFamily="18" charset="0"/>
              </a:rPr>
              <a:t>грядке сидели 4 воробья. </a:t>
            </a:r>
            <a:endParaRPr lang="ru-RU" sz="2800" b="1" dirty="0" smtClean="0">
              <a:latin typeface="Cambria" panose="020405030504060302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800" b="1" dirty="0" smtClean="0">
                <a:latin typeface="Cambria" panose="02040503050406030204" pitchFamily="18" charset="0"/>
              </a:rPr>
              <a:t>К </a:t>
            </a:r>
            <a:r>
              <a:rPr lang="ru-RU" sz="2800" b="1" dirty="0">
                <a:latin typeface="Cambria" panose="02040503050406030204" pitchFamily="18" charset="0"/>
              </a:rPr>
              <a:t>ним прилетели еще 2 воробья. </a:t>
            </a:r>
            <a:endParaRPr lang="ru-RU" sz="2800" b="1" dirty="0" smtClean="0">
              <a:latin typeface="Cambria" panose="020405030504060302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800" b="1" dirty="0" smtClean="0">
                <a:latin typeface="Cambria" panose="02040503050406030204" pitchFamily="18" charset="0"/>
              </a:rPr>
              <a:t>Кот </a:t>
            </a:r>
            <a:r>
              <a:rPr lang="ru-RU" sz="2800" b="1" dirty="0">
                <a:latin typeface="Cambria" panose="02040503050406030204" pitchFamily="18" charset="0"/>
              </a:rPr>
              <a:t>Васька подкрался и схватил </a:t>
            </a:r>
            <a:r>
              <a:rPr lang="ru-RU" sz="2800" b="1" dirty="0" smtClean="0">
                <a:latin typeface="Cambria" panose="02040503050406030204" pitchFamily="18" charset="0"/>
              </a:rPr>
              <a:t>одного воробья</a:t>
            </a:r>
            <a:r>
              <a:rPr lang="ru-RU" sz="2800" b="1" dirty="0">
                <a:latin typeface="Cambria" panose="02040503050406030204" pitchFamily="18" charset="0"/>
              </a:rPr>
              <a:t>. </a:t>
            </a:r>
            <a:endParaRPr lang="ru-RU" sz="2800" b="1" dirty="0" smtClean="0">
              <a:latin typeface="Cambria" panose="020405030504060302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800" b="1" dirty="0" smtClean="0">
                <a:latin typeface="Cambria" panose="02040503050406030204" pitchFamily="18" charset="0"/>
              </a:rPr>
              <a:t>Сколько </a:t>
            </a:r>
            <a:r>
              <a:rPr lang="ru-RU" sz="2800" b="1" dirty="0">
                <a:latin typeface="Cambria" panose="02040503050406030204" pitchFamily="18" charset="0"/>
              </a:rPr>
              <a:t>воробьев осталось на грядке?</a:t>
            </a:r>
          </a:p>
          <a:p>
            <a:pPr marL="0" indent="0" algn="ctr">
              <a:buNone/>
            </a:pPr>
            <a:endParaRPr lang="ru-RU" b="1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0</a:t>
            </a:r>
            <a:endParaRPr lang="ru-RU" sz="54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413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80920" cy="4806063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4000" b="1" dirty="0" smtClean="0">
                <a:latin typeface="Cambria" panose="02040503050406030204" pitchFamily="18" charset="0"/>
              </a:rPr>
              <a:t>Четверо </a:t>
            </a:r>
            <a:r>
              <a:rPr lang="ru-RU" sz="4000" b="1" dirty="0" smtClean="0">
                <a:latin typeface="Cambria" panose="02040503050406030204" pitchFamily="18" charset="0"/>
              </a:rPr>
              <a:t>играли в домино 4 часа. Сколько часов играл каждый?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4часа</a:t>
            </a:r>
            <a:endParaRPr lang="ru-RU" sz="44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555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5"/>
            <a:ext cx="8640960" cy="4374014"/>
          </a:xfrm>
        </p:spPr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ru-RU" sz="3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Предмет математики настолько серьезен,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ru-RU" sz="3000" b="1" dirty="0">
                <a:solidFill>
                  <a:srgbClr val="FF0000"/>
                </a:solidFill>
                <a:latin typeface="Cambria" panose="02040503050406030204" pitchFamily="18" charset="0"/>
              </a:rPr>
              <a:t>ч</a:t>
            </a:r>
            <a:r>
              <a:rPr lang="ru-RU" sz="3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то полезно не упускать случаев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ru-RU" sz="3000" b="1" dirty="0">
                <a:solidFill>
                  <a:srgbClr val="FF0000"/>
                </a:solidFill>
                <a:latin typeface="Cambria" panose="02040503050406030204" pitchFamily="18" charset="0"/>
              </a:rPr>
              <a:t>д</a:t>
            </a:r>
            <a:r>
              <a:rPr lang="ru-RU" sz="3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елать его немного занимательным.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ru-RU" sz="3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                                                                     </a:t>
            </a:r>
            <a:r>
              <a:rPr lang="ru-RU" sz="3000" b="1" i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Б. Паскаль</a:t>
            </a:r>
            <a:endParaRPr lang="ru-RU" sz="3000" b="1" i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566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412776"/>
            <a:ext cx="7306971" cy="47525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latin typeface="Cambria" panose="02040503050406030204" pitchFamily="18" charset="0"/>
              </a:rPr>
              <a:t>Горело пять свечей. </a:t>
            </a:r>
            <a:endParaRPr lang="ru-RU" sz="4000" b="1" dirty="0" smtClean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ru-RU" sz="4000" b="1" dirty="0" smtClean="0">
                <a:latin typeface="Cambria" panose="02040503050406030204" pitchFamily="18" charset="0"/>
              </a:rPr>
              <a:t>Две </a:t>
            </a:r>
            <a:r>
              <a:rPr lang="ru-RU" sz="4000" b="1" dirty="0" smtClean="0">
                <a:latin typeface="Cambria" panose="02040503050406030204" pitchFamily="18" charset="0"/>
              </a:rPr>
              <a:t>из них потушили. </a:t>
            </a:r>
            <a:endParaRPr lang="ru-RU" sz="4000" b="1" dirty="0" smtClean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ru-RU" sz="4000" b="1" dirty="0" smtClean="0">
                <a:latin typeface="Cambria" panose="02040503050406030204" pitchFamily="18" charset="0"/>
              </a:rPr>
              <a:t>Сколько </a:t>
            </a:r>
            <a:r>
              <a:rPr lang="ru-RU" sz="4000" b="1" dirty="0" smtClean="0">
                <a:latin typeface="Cambria" panose="02040503050406030204" pitchFamily="18" charset="0"/>
              </a:rPr>
              <a:t>свечей останется?</a:t>
            </a:r>
          </a:p>
          <a:p>
            <a:pPr marL="0" indent="0">
              <a:buNone/>
            </a:pPr>
            <a:endParaRPr lang="ru-RU" sz="3600" b="1" dirty="0" smtClean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2</a:t>
            </a:r>
            <a:endParaRPr lang="ru-RU" sz="44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384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7992888" cy="5040559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3200" b="1" dirty="0" smtClean="0">
                <a:latin typeface="Cambria" panose="02040503050406030204" pitchFamily="18" charset="0"/>
              </a:rPr>
              <a:t>Из </a:t>
            </a:r>
            <a:r>
              <a:rPr lang="ru-RU" sz="3200" b="1" dirty="0" smtClean="0">
                <a:latin typeface="Cambria" panose="02040503050406030204" pitchFamily="18" charset="0"/>
              </a:rPr>
              <a:t>пункта А в пункт В автомобиль ехал 1ч 20 минут, обратный путь он ехал с той же скоростью, но 80 минут. Почему</a:t>
            </a:r>
            <a:r>
              <a:rPr lang="ru-RU" sz="3200" b="1" dirty="0" smtClean="0">
                <a:latin typeface="Cambria" panose="02040503050406030204" pitchFamily="18" charset="0"/>
              </a:rPr>
              <a:t>?</a:t>
            </a:r>
          </a:p>
          <a:p>
            <a:pPr marL="0" indent="0" algn="ctr">
              <a:lnSpc>
                <a:spcPct val="150000"/>
              </a:lnSpc>
              <a:buNone/>
            </a:pPr>
            <a:endParaRPr lang="ru-RU" sz="3200" b="1" dirty="0" smtClean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1ч 20 минут = 80 минут.</a:t>
            </a:r>
            <a:endParaRPr lang="ru-RU" sz="32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35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9"/>
            <a:ext cx="8064896" cy="451803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3600" b="1" dirty="0" smtClean="0">
                <a:latin typeface="Cambria" panose="02040503050406030204" pitchFamily="18" charset="0"/>
              </a:rPr>
              <a:t>По </a:t>
            </a:r>
            <a:r>
              <a:rPr lang="ru-RU" sz="3600" b="1" dirty="0" smtClean="0">
                <a:latin typeface="Cambria" panose="02040503050406030204" pitchFamily="18" charset="0"/>
              </a:rPr>
              <a:t>дороге шли 2 мальчика и 2 рубля нашли. За ними четверо идут, сколько они найдут?</a:t>
            </a:r>
          </a:p>
          <a:p>
            <a:pPr marL="0" indent="0" algn="ctr">
              <a:lnSpc>
                <a:spcPct val="150000"/>
              </a:lnSpc>
              <a:buNone/>
            </a:pPr>
            <a:endParaRPr lang="ru-RU" sz="900" b="1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8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0</a:t>
            </a:r>
            <a:endParaRPr lang="ru-RU" sz="48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574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07361"/>
            <a:ext cx="7667011" cy="405143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3600" b="1" dirty="0" smtClean="0">
                <a:latin typeface="Cambria" panose="02040503050406030204" pitchFamily="18" charset="0"/>
              </a:rPr>
              <a:t>У </a:t>
            </a:r>
            <a:r>
              <a:rPr lang="ru-RU" sz="3600" b="1" dirty="0" smtClean="0">
                <a:latin typeface="Cambria" panose="02040503050406030204" pitchFamily="18" charset="0"/>
              </a:rPr>
              <a:t>отца 6 сыновей. </a:t>
            </a:r>
            <a:endParaRPr lang="ru-RU" sz="3600" b="1" dirty="0" smtClean="0">
              <a:latin typeface="Cambria" panose="020405030504060302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3600" b="1" dirty="0" smtClean="0">
                <a:latin typeface="Cambria" panose="02040503050406030204" pitchFamily="18" charset="0"/>
              </a:rPr>
              <a:t>Каждый </a:t>
            </a:r>
            <a:r>
              <a:rPr lang="ru-RU" sz="3600" b="1" dirty="0" smtClean="0">
                <a:latin typeface="Cambria" panose="02040503050406030204" pitchFamily="18" charset="0"/>
              </a:rPr>
              <a:t>сын имеет одну сестру. </a:t>
            </a:r>
            <a:endParaRPr lang="ru-RU" sz="3600" b="1" dirty="0" smtClean="0">
              <a:latin typeface="Cambria" panose="020405030504060302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3600" b="1" dirty="0" smtClean="0">
                <a:latin typeface="Cambria" panose="02040503050406030204" pitchFamily="18" charset="0"/>
              </a:rPr>
              <a:t>Сколько </a:t>
            </a:r>
            <a:r>
              <a:rPr lang="ru-RU" sz="3600" b="1" dirty="0" smtClean="0">
                <a:latin typeface="Cambria" panose="02040503050406030204" pitchFamily="18" charset="0"/>
              </a:rPr>
              <a:t>всего детей у отца?</a:t>
            </a:r>
          </a:p>
          <a:p>
            <a:pPr marL="0" indent="0" algn="ctr">
              <a:buNone/>
            </a:pPr>
            <a:endParaRPr lang="ru-RU" sz="3200" dirty="0" smtClean="0"/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7</a:t>
            </a:r>
            <a:endParaRPr lang="ru-RU" sz="40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665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80920" cy="540060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3600" b="1" dirty="0" smtClean="0">
                <a:latin typeface="Cambria" panose="02040503050406030204" pitchFamily="18" charset="0"/>
              </a:rPr>
              <a:t>У </a:t>
            </a:r>
            <a:r>
              <a:rPr lang="ru-RU" sz="3600" b="1" dirty="0" err="1" smtClean="0">
                <a:latin typeface="Cambria" panose="02040503050406030204" pitchFamily="18" charset="0"/>
              </a:rPr>
              <a:t>Мамеда</a:t>
            </a:r>
            <a:r>
              <a:rPr lang="ru-RU" sz="3600" b="1" dirty="0" smtClean="0">
                <a:latin typeface="Cambria" panose="02040503050406030204" pitchFamily="18" charset="0"/>
              </a:rPr>
              <a:t> было десять овец. </a:t>
            </a:r>
            <a:endParaRPr lang="ru-RU" sz="3600" b="1" dirty="0" smtClean="0">
              <a:latin typeface="Cambria" panose="020405030504060302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3600" b="1" dirty="0" smtClean="0">
                <a:latin typeface="Cambria" panose="02040503050406030204" pitchFamily="18" charset="0"/>
              </a:rPr>
              <a:t>Все</a:t>
            </a:r>
            <a:r>
              <a:rPr lang="ru-RU" sz="3600" b="1" dirty="0" smtClean="0">
                <a:latin typeface="Cambria" panose="02040503050406030204" pitchFamily="18" charset="0"/>
              </a:rPr>
              <a:t>, кроме девяти околели. </a:t>
            </a:r>
            <a:endParaRPr lang="ru-RU" sz="3600" b="1" dirty="0" smtClean="0">
              <a:latin typeface="Cambria" panose="020405030504060302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3600" b="1" dirty="0" smtClean="0">
                <a:latin typeface="Cambria" panose="02040503050406030204" pitchFamily="18" charset="0"/>
              </a:rPr>
              <a:t>Сколько </a:t>
            </a:r>
            <a:r>
              <a:rPr lang="ru-RU" sz="3600" b="1" dirty="0" smtClean="0">
                <a:latin typeface="Cambria" panose="02040503050406030204" pitchFamily="18" charset="0"/>
              </a:rPr>
              <a:t>овец осталось у </a:t>
            </a:r>
            <a:r>
              <a:rPr lang="ru-RU" sz="3600" b="1" dirty="0" err="1" smtClean="0">
                <a:latin typeface="Cambria" panose="02040503050406030204" pitchFamily="18" charset="0"/>
              </a:rPr>
              <a:t>Мамеда</a:t>
            </a:r>
            <a:r>
              <a:rPr lang="ru-RU" sz="3600" b="1" dirty="0" smtClean="0">
                <a:latin typeface="Cambria" panose="02040503050406030204" pitchFamily="18" charset="0"/>
              </a:rPr>
              <a:t>?</a:t>
            </a:r>
          </a:p>
          <a:p>
            <a:pPr marL="0" indent="0" algn="ctr">
              <a:lnSpc>
                <a:spcPct val="150000"/>
              </a:lnSpc>
              <a:buNone/>
            </a:pPr>
            <a:endParaRPr lang="ru-RU" sz="1600" b="1" dirty="0" smtClean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ru-RU" sz="4400" b="1" dirty="0">
                <a:solidFill>
                  <a:srgbClr val="FF0000"/>
                </a:solidFill>
                <a:latin typeface="Cambria" panose="02040503050406030204" pitchFamily="18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106275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124744"/>
            <a:ext cx="7125112" cy="496855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4000" b="1" dirty="0" smtClean="0">
                <a:latin typeface="Cambria" panose="02040503050406030204" pitchFamily="18" charset="0"/>
              </a:rPr>
              <a:t>Найти </a:t>
            </a:r>
            <a:r>
              <a:rPr lang="ru-RU" sz="4000" b="1" dirty="0" smtClean="0">
                <a:latin typeface="Cambria" panose="02040503050406030204" pitchFamily="18" charset="0"/>
              </a:rPr>
              <a:t>два таких числа, произведение которых 24 </a:t>
            </a:r>
            <a:r>
              <a:rPr lang="ru-RU" sz="4000" b="1" dirty="0" smtClean="0">
                <a:latin typeface="Cambria" panose="02040503050406030204" pitchFamily="18" charset="0"/>
              </a:rPr>
              <a:t> и </a:t>
            </a:r>
            <a:r>
              <a:rPr lang="ru-RU" sz="4000" b="1" dirty="0" smtClean="0">
                <a:latin typeface="Cambria" panose="02040503050406030204" pitchFamily="18" charset="0"/>
              </a:rPr>
              <a:t>частное тоже 24.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ru-RU" sz="1200" b="1" dirty="0" smtClean="0">
              <a:latin typeface="Cambria" panose="020405030504060302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24 </a:t>
            </a: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 </a:t>
            </a: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1</a:t>
            </a:r>
            <a:endParaRPr lang="ru-RU" sz="40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792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136904" cy="54006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Что </a:t>
            </a: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тяжелее: </a:t>
            </a:r>
            <a:endParaRPr lang="ru-RU" sz="4400" b="1" dirty="0" smtClean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килограмм </a:t>
            </a: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ваты или </a:t>
            </a:r>
            <a:endParaRPr lang="ru-RU" sz="4400" b="1" dirty="0" smtClean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килограмм </a:t>
            </a: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железа?</a:t>
            </a:r>
          </a:p>
          <a:p>
            <a:pPr marL="0" indent="0" algn="ctr">
              <a:lnSpc>
                <a:spcPct val="150000"/>
              </a:lnSpc>
              <a:buNone/>
            </a:pPr>
            <a:endParaRPr lang="ru-RU" sz="900" b="1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Ответ: они равны.</a:t>
            </a:r>
            <a:endParaRPr lang="ru-RU" sz="44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02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640959" cy="5760639"/>
          </a:xfrm>
        </p:spPr>
        <p:txBody>
          <a:bodyPr>
            <a:normAutofit/>
          </a:bodyPr>
          <a:lstStyle/>
          <a:p>
            <a:pPr marL="514350" indent="-514350" algn="ctr">
              <a:lnSpc>
                <a:spcPct val="150000"/>
              </a:lnSpc>
              <a:buAutoNum type="arabicPeriod" startAt="14"/>
            </a:pPr>
            <a:r>
              <a:rPr lang="ru-RU" sz="3200" b="1" dirty="0" smtClean="0">
                <a:latin typeface="Cambria" panose="02040503050406030204" pitchFamily="18" charset="0"/>
              </a:rPr>
              <a:t>   На одной чаше весов кирпич, а на другой половина такого же кирпича и гиря в 1 кг. Весы в равновесии.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3200" b="1" dirty="0" smtClean="0">
                <a:latin typeface="Cambria" panose="02040503050406030204" pitchFamily="18" charset="0"/>
              </a:rPr>
              <a:t>Сколько весит кирпич? </a:t>
            </a:r>
          </a:p>
          <a:p>
            <a:pPr marL="0" indent="0" algn="ctr">
              <a:lnSpc>
                <a:spcPct val="150000"/>
              </a:lnSpc>
              <a:buNone/>
            </a:pPr>
            <a:endParaRPr lang="ru-RU" sz="1600" b="1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Ответ: 2 кг.</a:t>
            </a:r>
            <a:endParaRPr lang="ru-RU" sz="32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64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Конкурс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807361"/>
            <a:ext cx="7776864" cy="405143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4800" b="1" dirty="0" smtClean="0">
                <a:solidFill>
                  <a:srgbClr val="FFFF00"/>
                </a:solidFill>
              </a:rPr>
              <a:t>«Что мы знаем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800" b="1" dirty="0" smtClean="0">
                <a:solidFill>
                  <a:srgbClr val="FFFF00"/>
                </a:solidFill>
              </a:rPr>
              <a:t>о числах?»</a:t>
            </a:r>
            <a:endParaRPr lang="ru-RU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550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404664"/>
            <a:ext cx="7920880" cy="54915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Спасибо </a:t>
            </a:r>
          </a:p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за внимание!</a:t>
            </a:r>
            <a:endParaRPr lang="ru-RU" sz="66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pic>
        <p:nvPicPr>
          <p:cNvPr id="1042" name="Picture 18" descr="http://s15.rimg.info/6ca7b6f95600802037586a2df747c126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55908">
            <a:off x="1553202" y="4941168"/>
            <a:ext cx="1520371" cy="149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8" descr="http://s15.rimg.info/6ca7b6f95600802037586a2df747c126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732" y="4941168"/>
            <a:ext cx="1520371" cy="149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 descr="http://s15.rimg.info/6ca7b6f95600802037586a2df747c126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39004">
            <a:off x="1307109" y="1824335"/>
            <a:ext cx="1520371" cy="149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8" descr="http://s15.rimg.info/6ca7b6f95600802037586a2df747c126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66821">
            <a:off x="6182357" y="4872411"/>
            <a:ext cx="1520371" cy="149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8" descr="http://s15.rimg.info/6ca7b6f95600802037586a2df747c126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21262">
            <a:off x="2940371" y="311433"/>
            <a:ext cx="1520371" cy="149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8" descr="http://s15.rimg.info/6ca7b6f95600802037586a2df747c126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55908">
            <a:off x="5356762" y="426255"/>
            <a:ext cx="1663181" cy="1637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8" descr="http://s15.rimg.info/6ca7b6f95600802037586a2df747c126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55908">
            <a:off x="7067034" y="1825801"/>
            <a:ext cx="1520371" cy="149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5899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404665"/>
            <a:ext cx="7125113" cy="86409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3300"/>
                </a:solidFill>
                <a:latin typeface="Cambria" panose="02040503050406030204" pitchFamily="18" charset="0"/>
              </a:rPr>
              <a:t>Конкурс «Пословицы»</a:t>
            </a:r>
            <a:endParaRPr lang="ru-RU" b="1" dirty="0">
              <a:solidFill>
                <a:srgbClr val="FF33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12776"/>
            <a:ext cx="7992888" cy="5256583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ru-RU" sz="2400" b="1" dirty="0" smtClean="0">
                <a:latin typeface="Cambria" panose="02040503050406030204" pitchFamily="18" charset="0"/>
              </a:rPr>
              <a:t>1.</a:t>
            </a:r>
            <a:r>
              <a:rPr lang="ru-RU" sz="2400" b="1" dirty="0" smtClean="0"/>
              <a:t>  </a:t>
            </a:r>
            <a:r>
              <a:rPr lang="ru-RU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… за всех, все за одного.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2.   … </a:t>
            </a:r>
            <a:r>
              <a:rPr lang="ru-RU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раз примерь, … раз отрежь.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3.    Не </a:t>
            </a:r>
            <a:r>
              <a:rPr lang="ru-RU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имей … рублей, а имей … друзей.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4.    Ум </a:t>
            </a:r>
            <a:r>
              <a:rPr lang="ru-RU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хорошо, а … лучше.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5.    За </a:t>
            </a:r>
            <a:r>
              <a:rPr lang="ru-RU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… зайцами погонишься, ни … не поймаешь.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6. </a:t>
            </a:r>
            <a:r>
              <a:rPr lang="ru-RU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    У </a:t>
            </a:r>
            <a:r>
              <a:rPr lang="ru-RU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… нянек дитя без глаза.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7.  </a:t>
            </a:r>
            <a:r>
              <a:rPr lang="ru-RU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  … </a:t>
            </a:r>
            <a:r>
              <a:rPr lang="ru-RU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чудо света.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8. </a:t>
            </a:r>
            <a:r>
              <a:rPr lang="ru-RU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   Без </a:t>
            </a:r>
            <a:r>
              <a:rPr lang="ru-RU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… и счета нет.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96627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404664"/>
            <a:ext cx="7125113" cy="792089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Ответы</a:t>
            </a:r>
            <a:endParaRPr lang="ru-RU" sz="48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424936" cy="52565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latin typeface="Cambria" panose="02040503050406030204" pitchFamily="18" charset="0"/>
              </a:rPr>
              <a:t>1. </a:t>
            </a:r>
            <a:r>
              <a:rPr lang="ru-RU" sz="2800" b="1" dirty="0" smtClean="0"/>
              <a:t>  </a:t>
            </a:r>
            <a:r>
              <a:rPr lang="ru-RU" sz="2800" b="1" u="sng" dirty="0" smtClean="0">
                <a:solidFill>
                  <a:srgbClr val="C00000"/>
                </a:solidFill>
                <a:latin typeface="Cambria" panose="02040503050406030204" pitchFamily="18" charset="0"/>
              </a:rPr>
              <a:t>Один</a:t>
            </a:r>
            <a:r>
              <a:rPr lang="ru-RU" sz="28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Cambria" panose="02040503050406030204" pitchFamily="18" charset="0"/>
              </a:rPr>
              <a:t>за всех, все за одного.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2.   </a:t>
            </a:r>
            <a:r>
              <a:rPr lang="ru-RU" sz="2800" b="1" u="sng" dirty="0" smtClean="0">
                <a:solidFill>
                  <a:srgbClr val="C00000"/>
                </a:solidFill>
                <a:latin typeface="Cambria" panose="02040503050406030204" pitchFamily="18" charset="0"/>
              </a:rPr>
              <a:t>Семь</a:t>
            </a:r>
            <a:r>
              <a:rPr lang="ru-RU" sz="28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Cambria" panose="02040503050406030204" pitchFamily="18" charset="0"/>
              </a:rPr>
              <a:t>раз </a:t>
            </a:r>
            <a:r>
              <a:rPr lang="ru-RU" sz="28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примерь, </a:t>
            </a:r>
            <a:r>
              <a:rPr lang="ru-RU" sz="2800" b="1" u="sng" dirty="0" smtClean="0">
                <a:solidFill>
                  <a:srgbClr val="C00000"/>
                </a:solidFill>
                <a:latin typeface="Cambria" panose="02040503050406030204" pitchFamily="18" charset="0"/>
              </a:rPr>
              <a:t>один</a:t>
            </a:r>
            <a:r>
              <a:rPr lang="ru-RU" sz="28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Cambria" panose="02040503050406030204" pitchFamily="18" charset="0"/>
              </a:rPr>
              <a:t>раз отрежь.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3.    </a:t>
            </a:r>
            <a:r>
              <a:rPr lang="ru-RU" sz="28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Не </a:t>
            </a:r>
            <a:r>
              <a:rPr lang="ru-RU" sz="2800" b="1" dirty="0">
                <a:solidFill>
                  <a:schemeClr val="tx1"/>
                </a:solidFill>
                <a:latin typeface="Cambria" panose="02040503050406030204" pitchFamily="18" charset="0"/>
              </a:rPr>
              <a:t>имей </a:t>
            </a:r>
            <a:r>
              <a:rPr lang="ru-RU" sz="2800" b="1" u="sng" dirty="0" smtClean="0">
                <a:solidFill>
                  <a:srgbClr val="C00000"/>
                </a:solidFill>
                <a:latin typeface="Cambria" panose="02040503050406030204" pitchFamily="18" charset="0"/>
              </a:rPr>
              <a:t>сто</a:t>
            </a:r>
            <a:r>
              <a:rPr lang="ru-RU" sz="28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Cambria" panose="02040503050406030204" pitchFamily="18" charset="0"/>
              </a:rPr>
              <a:t>рублей, а имей </a:t>
            </a:r>
            <a:r>
              <a:rPr lang="ru-RU" sz="2800" b="1" u="sng" dirty="0" smtClean="0">
                <a:solidFill>
                  <a:srgbClr val="C00000"/>
                </a:solidFill>
                <a:latin typeface="Cambria" panose="02040503050406030204" pitchFamily="18" charset="0"/>
              </a:rPr>
              <a:t>сто</a:t>
            </a:r>
            <a:r>
              <a:rPr lang="ru-RU" sz="28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Cambria" panose="02040503050406030204" pitchFamily="18" charset="0"/>
              </a:rPr>
              <a:t>друзей.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4.   </a:t>
            </a:r>
            <a:r>
              <a:rPr lang="ru-RU" sz="28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Ум </a:t>
            </a:r>
            <a:r>
              <a:rPr lang="ru-RU" sz="2800" b="1" dirty="0">
                <a:solidFill>
                  <a:schemeClr val="tx1"/>
                </a:solidFill>
                <a:latin typeface="Cambria" panose="02040503050406030204" pitchFamily="18" charset="0"/>
              </a:rPr>
              <a:t>хорошо, а </a:t>
            </a:r>
            <a:r>
              <a:rPr lang="ru-RU" sz="2800" b="1" u="sng" dirty="0" smtClean="0">
                <a:solidFill>
                  <a:srgbClr val="C00000"/>
                </a:solidFill>
                <a:latin typeface="Cambria" panose="02040503050406030204" pitchFamily="18" charset="0"/>
              </a:rPr>
              <a:t>два</a:t>
            </a:r>
            <a:r>
              <a:rPr lang="ru-RU" sz="28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Cambria" panose="02040503050406030204" pitchFamily="18" charset="0"/>
              </a:rPr>
              <a:t>лучше.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5.   За </a:t>
            </a:r>
            <a:r>
              <a:rPr lang="ru-RU" sz="2800" b="1" u="sng" dirty="0" smtClean="0">
                <a:solidFill>
                  <a:srgbClr val="C00000"/>
                </a:solidFill>
                <a:latin typeface="Cambria" panose="02040503050406030204" pitchFamily="18" charset="0"/>
              </a:rPr>
              <a:t>двумя</a:t>
            </a:r>
            <a:r>
              <a:rPr lang="ru-RU" sz="28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Cambria" panose="02040503050406030204" pitchFamily="18" charset="0"/>
              </a:rPr>
              <a:t>зайцами погонишься, ни </a:t>
            </a:r>
            <a:r>
              <a:rPr lang="ru-RU" sz="2800" b="1" u="sng" dirty="0" smtClean="0">
                <a:solidFill>
                  <a:srgbClr val="C00000"/>
                </a:solidFill>
                <a:latin typeface="Cambria" panose="02040503050406030204" pitchFamily="18" charset="0"/>
              </a:rPr>
              <a:t>одного</a:t>
            </a:r>
            <a:r>
              <a:rPr lang="ru-RU" sz="28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     не </a:t>
            </a:r>
            <a:r>
              <a:rPr lang="ru-RU" sz="2800" b="1" dirty="0">
                <a:solidFill>
                  <a:schemeClr val="tx1"/>
                </a:solidFill>
                <a:latin typeface="Cambria" panose="02040503050406030204" pitchFamily="18" charset="0"/>
              </a:rPr>
              <a:t>поймаешь.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6.  </a:t>
            </a:r>
            <a:r>
              <a:rPr lang="ru-RU" sz="28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У </a:t>
            </a:r>
            <a:r>
              <a:rPr lang="ru-RU" sz="2800" b="1" u="sng" dirty="0" smtClean="0">
                <a:solidFill>
                  <a:srgbClr val="C00000"/>
                </a:solidFill>
                <a:latin typeface="Cambria" panose="02040503050406030204" pitchFamily="18" charset="0"/>
              </a:rPr>
              <a:t>семи</a:t>
            </a:r>
            <a:r>
              <a:rPr lang="ru-RU" sz="28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Cambria" panose="02040503050406030204" pitchFamily="18" charset="0"/>
              </a:rPr>
              <a:t>нянек дитя без глаза.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7.   </a:t>
            </a:r>
            <a:r>
              <a:rPr lang="ru-RU" sz="2800" b="1" u="sng" dirty="0" smtClean="0">
                <a:solidFill>
                  <a:srgbClr val="C00000"/>
                </a:solidFill>
                <a:latin typeface="Cambria" panose="02040503050406030204" pitchFamily="18" charset="0"/>
              </a:rPr>
              <a:t>Восьмое</a:t>
            </a:r>
            <a:r>
              <a:rPr lang="ru-RU" sz="28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Cambria" panose="02040503050406030204" pitchFamily="18" charset="0"/>
              </a:rPr>
              <a:t>чудо света.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8.   </a:t>
            </a:r>
            <a:r>
              <a:rPr lang="ru-RU" sz="28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Без </a:t>
            </a:r>
            <a:r>
              <a:rPr lang="ru-RU" sz="2800" b="1" u="sng" dirty="0" smtClean="0">
                <a:solidFill>
                  <a:srgbClr val="C00000"/>
                </a:solidFill>
                <a:latin typeface="Cambria" panose="02040503050406030204" pitchFamily="18" charset="0"/>
              </a:rPr>
              <a:t>десятка</a:t>
            </a:r>
            <a:r>
              <a:rPr lang="ru-RU" sz="28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Cambria" panose="02040503050406030204" pitchFamily="18" charset="0"/>
              </a:rPr>
              <a:t>и счета нет</a:t>
            </a:r>
            <a:r>
              <a:rPr lang="ru-RU" sz="28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644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1"/>
            <a:ext cx="8640960" cy="792088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DE0000"/>
                </a:solidFill>
                <a:latin typeface="Cambria" panose="02040503050406030204" pitchFamily="18" charset="0"/>
              </a:rPr>
              <a:t>Конкурс «Разгадай ребус»</a:t>
            </a:r>
            <a:endParaRPr lang="ru-RU" sz="3600" b="1" dirty="0">
              <a:solidFill>
                <a:srgbClr val="DE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9872" y="1052736"/>
            <a:ext cx="4104456" cy="554461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rgbClr val="FFFF00"/>
                </a:solidFill>
                <a:latin typeface="Cambria" panose="02040503050406030204" pitchFamily="18" charset="0"/>
              </a:rPr>
              <a:t>1.    У 3* О.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rgbClr val="FFFF00"/>
                </a:solidFill>
                <a:latin typeface="Cambria" panose="02040503050406030204" pitchFamily="18" charset="0"/>
              </a:rPr>
              <a:t>2.    40 А.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rgbClr val="FFFF00"/>
                </a:solidFill>
                <a:latin typeface="Cambria" panose="02040503050406030204" pitchFamily="18" charset="0"/>
              </a:rPr>
              <a:t>3.    С 3 Ж.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rgbClr val="FFFF00"/>
                </a:solidFill>
                <a:latin typeface="Cambria" panose="02040503050406030204" pitchFamily="18" charset="0"/>
              </a:rPr>
              <a:t>4.    7* Е Н А.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rgbClr val="FFFF00"/>
                </a:solidFill>
                <a:latin typeface="Cambria" panose="02040503050406030204" pitchFamily="18" charset="0"/>
              </a:rPr>
              <a:t>5.    П А *3 Ж.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rgbClr val="FFFF00"/>
                </a:solidFill>
                <a:latin typeface="Cambria" panose="02040503050406030204" pitchFamily="18" charset="0"/>
              </a:rPr>
              <a:t>6.    А И 100*.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rgbClr val="FFFF00"/>
                </a:solidFill>
                <a:latin typeface="Cambria" panose="02040503050406030204" pitchFamily="18" charset="0"/>
              </a:rPr>
              <a:t>7.    7 Я.</a:t>
            </a:r>
            <a:endParaRPr lang="ru-RU" sz="2800" b="1" dirty="0">
              <a:solidFill>
                <a:srgbClr val="FFFF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67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116633"/>
            <a:ext cx="7125113" cy="1224136"/>
          </a:xfrm>
        </p:spPr>
        <p:txBody>
          <a:bodyPr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Ответы</a:t>
            </a:r>
            <a:endParaRPr lang="ru-RU" sz="54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9872" y="1412777"/>
            <a:ext cx="4714682" cy="511256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1.   </a:t>
            </a:r>
            <a: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УТРО.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2.   СОРОКА.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3.   СТРИЖ.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4.   СЕМЕНА.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5.   ПАРИЖ.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6.   АИСТ.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7.   СЕМЬЯ.</a:t>
            </a:r>
            <a:endParaRPr lang="ru-RU" sz="2800" b="1" dirty="0">
              <a:solidFill>
                <a:schemeClr val="accent1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571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Конкурс «Отгадай загадки»</a:t>
            </a:r>
            <a:endParaRPr lang="ru-RU" sz="40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556793"/>
            <a:ext cx="7848872" cy="4752528"/>
          </a:xfrm>
        </p:spPr>
        <p:txBody>
          <a:bodyPr/>
          <a:lstStyle/>
          <a:p>
            <a:pPr algn="ctr">
              <a:lnSpc>
                <a:spcPct val="200000"/>
              </a:lnSpc>
              <a:buAutoNum type="arabicPeriod"/>
            </a:pPr>
            <a:r>
              <a:rPr lang="ru-RU" sz="4000" b="1" dirty="0" smtClean="0">
                <a:latin typeface="Cambria" panose="02040503050406030204" pitchFamily="18" charset="0"/>
              </a:rPr>
              <a:t>  Семь братьев: годами равные, именами разные</a:t>
            </a:r>
            <a:r>
              <a:rPr lang="ru-RU" sz="4000" dirty="0" smtClean="0"/>
              <a:t>.</a:t>
            </a:r>
          </a:p>
          <a:p>
            <a:pPr>
              <a:buAutoNum type="arabicPeriod"/>
            </a:pPr>
            <a:endParaRPr lang="ru-RU" dirty="0"/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Дни недели</a:t>
            </a:r>
            <a:endParaRPr lang="ru-RU" sz="40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93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07361"/>
            <a:ext cx="7992888" cy="4051437"/>
          </a:xfrm>
        </p:spPr>
        <p:txBody>
          <a:bodyPr/>
          <a:lstStyle/>
          <a:p>
            <a:pPr marL="0" indent="0">
              <a:buNone/>
            </a:pPr>
            <a:r>
              <a:rPr lang="ru-RU" sz="4000" b="1" dirty="0" smtClean="0">
                <a:latin typeface="Cambria" panose="02040503050406030204" pitchFamily="18" charset="0"/>
              </a:rPr>
              <a:t>2.   Пять чуланов, одна дверь.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sz="4000" b="1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Перчатка</a:t>
            </a:r>
            <a:endParaRPr lang="ru-RU" sz="40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363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7848872" cy="5616623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dirty="0" smtClean="0">
                <a:latin typeface="Cambria" panose="02040503050406030204" pitchFamily="18" charset="0"/>
              </a:rPr>
              <a:t>3.  </a:t>
            </a:r>
            <a:r>
              <a:rPr lang="ru-RU" sz="4400" b="1" dirty="0" smtClean="0">
                <a:latin typeface="Cambria" panose="02040503050406030204" pitchFamily="18" charset="0"/>
              </a:rPr>
              <a:t>Один говорит, </a:t>
            </a:r>
          </a:p>
          <a:p>
            <a:pPr marL="0" indent="0" algn="ctr">
              <a:buNone/>
            </a:pPr>
            <a:r>
              <a:rPr lang="ru-RU" sz="4400" b="1" dirty="0" smtClean="0">
                <a:latin typeface="Cambria" panose="02040503050406030204" pitchFamily="18" charset="0"/>
              </a:rPr>
              <a:t>    два глядят, </a:t>
            </a:r>
          </a:p>
          <a:p>
            <a:pPr marL="0" indent="0" algn="ctr">
              <a:buNone/>
            </a:pPr>
            <a:r>
              <a:rPr lang="ru-RU" sz="4400" b="1" dirty="0" smtClean="0">
                <a:latin typeface="Cambria" panose="02040503050406030204" pitchFamily="18" charset="0"/>
              </a:rPr>
              <a:t>    два слушают.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500" dirty="0" smtClean="0"/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Рот, глаза, уши</a:t>
            </a:r>
            <a:endParaRPr lang="ru-RU" sz="44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19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496</TotalTime>
  <Words>760</Words>
  <Application>Microsoft Office PowerPoint</Application>
  <PresentationFormat>Экран (4:3)</PresentationFormat>
  <Paragraphs>138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Spring</vt:lpstr>
      <vt:lpstr>МИР ЧИСЕЛ</vt:lpstr>
      <vt:lpstr>Презентация PowerPoint</vt:lpstr>
      <vt:lpstr>Конкурс «Пословицы»</vt:lpstr>
      <vt:lpstr>Ответы</vt:lpstr>
      <vt:lpstr>Конкурс «Разгадай ребус»</vt:lpstr>
      <vt:lpstr>Ответы</vt:lpstr>
      <vt:lpstr>Конкурс «Отгадай загадки»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Конкурс «Допиши, как можешь»</vt:lpstr>
      <vt:lpstr>Заморочки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Конкурс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ЧИСЕЛ</dc:title>
  <dc:creator>Заира</dc:creator>
  <cp:lastModifiedBy>Учитель</cp:lastModifiedBy>
  <cp:revision>51</cp:revision>
  <dcterms:created xsi:type="dcterms:W3CDTF">2014-02-08T07:33:09Z</dcterms:created>
  <dcterms:modified xsi:type="dcterms:W3CDTF">2014-02-14T05:48:37Z</dcterms:modified>
</cp:coreProperties>
</file>