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92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3" r:id="rId31"/>
    <p:sldId id="294" r:id="rId32"/>
    <p:sldId id="296" r:id="rId33"/>
    <p:sldId id="303" r:id="rId34"/>
    <p:sldId id="297" r:id="rId35"/>
    <p:sldId id="304" r:id="rId36"/>
    <p:sldId id="298" r:id="rId37"/>
    <p:sldId id="305" r:id="rId38"/>
    <p:sldId id="299" r:id="rId39"/>
    <p:sldId id="306" r:id="rId40"/>
    <p:sldId id="301" r:id="rId41"/>
    <p:sldId id="307" r:id="rId42"/>
    <p:sldId id="302" r:id="rId43"/>
    <p:sldId id="308" r:id="rId44"/>
    <p:sldId id="300" r:id="rId45"/>
    <p:sldId id="309" r:id="rId46"/>
    <p:sldId id="269" r:id="rId4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0000"/>
    <a:srgbClr val="FF3300"/>
    <a:srgbClr val="28D83D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2" autoAdjust="0"/>
    <p:restoredTop sz="94660"/>
  </p:normalViewPr>
  <p:slideViewPr>
    <p:cSldViewPr>
      <p:cViewPr varScale="1">
        <p:scale>
          <a:sx n="107" d="100"/>
          <a:sy n="107" d="100"/>
        </p:scale>
        <p:origin x="-1650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F66-5445-4DB3-B058-42FDE036F36C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F66-5445-4DB3-B058-42FDE036F36C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F66-5445-4DB3-B058-42FDE036F36C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F66-5445-4DB3-B058-42FDE036F36C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F66-5445-4DB3-B058-42FDE036F36C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F66-5445-4DB3-B058-42FDE036F36C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F66-5445-4DB3-B058-42FDE036F36C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F66-5445-4DB3-B058-42FDE036F36C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F66-5445-4DB3-B058-42FDE036F36C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F66-5445-4DB3-B058-42FDE036F36C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F66-5445-4DB3-B058-42FDE036F36C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2502F66-5445-4DB3-B058-42FDE036F36C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images.yandex.ru/yandsearch?text=%D0%B2%D0%B5%D1%81%D0%B5%D0%BB%D1%8B%D0%B5%20%D1%81%D0%BC%D0%B0%D0%B9%D0%BB%D0%B8%D0%BA%D0%B8%20%D1%81%D0%BE%D0%BB%D0%BD%D1%8B%D1%88%D0%BA%D0%B0%20%D1%81%20%D0%B1%D0%BB%D0%B5%D1%81%D1%82%D0%BA%D0%B0%D0%BC%D0%B8%20%D0%BA%D0%B0%D1%80%D1%82%D0%B8%D0%BD%D0%BA%D0%B8&amp;fp=0&amp;img_url=http://s15.rimg.info/6ca7b6f95600802037586a2df747c126.gif&amp;pos=1&amp;uinfo=ww-1655-wh-837-fw-1430-fh-598-pd-1.149999976158142&amp;rpt=simag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068961"/>
            <a:ext cx="7515062" cy="1584175"/>
          </a:xfrm>
        </p:spPr>
        <p:txBody>
          <a:bodyPr/>
          <a:lstStyle/>
          <a:p>
            <a:pPr algn="ctr"/>
            <a:r>
              <a:rPr lang="ru-RU" sz="10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СЛАБОЕ</a:t>
            </a:r>
            <a:br>
              <a:rPr lang="ru-RU" sz="10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</a:br>
            <a:r>
              <a:rPr lang="ru-RU" sz="10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ЗВЕНО</a:t>
            </a:r>
            <a:endParaRPr lang="ru-RU" sz="100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311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450990" cy="1745164"/>
          </a:xfrm>
        </p:spPr>
        <p:txBody>
          <a:bodyPr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То число, из </a:t>
            </a:r>
            <a:r>
              <a:rPr lang="ru-RU" sz="4000" b="1" dirty="0" smtClean="0">
                <a:solidFill>
                  <a:schemeClr val="tx1"/>
                </a:solidFill>
              </a:rPr>
              <a:t>которого вычитают</a:t>
            </a:r>
            <a:r>
              <a:rPr lang="ru-RU" sz="4000" b="1" dirty="0" smtClean="0">
                <a:solidFill>
                  <a:schemeClr val="tx1"/>
                </a:solidFill>
              </a:rPr>
              <a:t>, называют </a:t>
            </a:r>
            <a:r>
              <a:rPr lang="en-US" sz="4000" b="1" dirty="0" smtClean="0">
                <a:solidFill>
                  <a:schemeClr val="tx1"/>
                </a:solidFill>
              </a:rPr>
              <a:t>?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772816"/>
            <a:ext cx="7848872" cy="4536503"/>
          </a:xfrm>
        </p:spPr>
        <p:txBody>
          <a:bodyPr/>
          <a:lstStyle/>
          <a:p>
            <a:pPr marL="0" indent="1438275"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1. первое </a:t>
            </a: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слагаемое</a:t>
            </a: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</a:t>
            </a:r>
          </a:p>
          <a:p>
            <a:pPr marL="0" indent="1438275"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2.вычитаемое</a:t>
            </a: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4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1438275"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3.делимое</a:t>
            </a: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4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1438275"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4.уменьшаемое</a:t>
            </a: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.</a:t>
            </a:r>
            <a:endParaRPr lang="ru-RU" sz="44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19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800" b="1" dirty="0" smtClean="0">
                <a:solidFill>
                  <a:srgbClr val="FF3300"/>
                </a:solidFill>
              </a:rPr>
              <a:t>То, что </a:t>
            </a:r>
            <a:r>
              <a:rPr lang="ru-RU" sz="4800" b="1" dirty="0" smtClean="0">
                <a:solidFill>
                  <a:srgbClr val="FF3300"/>
                </a:solidFill>
              </a:rPr>
              <a:t>у дроби вверху, называют</a:t>
            </a:r>
            <a:r>
              <a:rPr lang="en-US" sz="4800" b="1" dirty="0" smtClean="0">
                <a:solidFill>
                  <a:srgbClr val="FF3300"/>
                </a:solidFill>
              </a:rPr>
              <a:t>?</a:t>
            </a:r>
            <a:endParaRPr lang="ru-RU" sz="4800" b="1" dirty="0">
              <a:solidFill>
                <a:srgbClr val="FF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628800"/>
            <a:ext cx="7269128" cy="4536504"/>
          </a:xfrm>
        </p:spPr>
        <p:txBody>
          <a:bodyPr>
            <a:normAutofit/>
          </a:bodyPr>
          <a:lstStyle/>
          <a:p>
            <a:pPr marL="0" indent="1793875">
              <a:lnSpc>
                <a:spcPct val="200000"/>
              </a:lnSpc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1)показателем</a:t>
            </a:r>
            <a:r>
              <a:rPr lang="ru-RU" sz="2400" b="1" dirty="0" smtClean="0">
                <a:solidFill>
                  <a:srgbClr val="002060"/>
                </a:solidFill>
              </a:rPr>
              <a:t>;</a:t>
            </a:r>
          </a:p>
          <a:p>
            <a:pPr marL="0" indent="1793875">
              <a:lnSpc>
                <a:spcPct val="200000"/>
              </a:lnSpc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2)целой </a:t>
            </a:r>
            <a:r>
              <a:rPr lang="ru-RU" sz="2400" b="1" dirty="0" smtClean="0">
                <a:solidFill>
                  <a:srgbClr val="002060"/>
                </a:solidFill>
              </a:rPr>
              <a:t>частью</a:t>
            </a:r>
            <a:r>
              <a:rPr lang="ru-RU" sz="2400" b="1" dirty="0" smtClean="0">
                <a:solidFill>
                  <a:srgbClr val="002060"/>
                </a:solidFill>
              </a:rPr>
              <a:t>;</a:t>
            </a:r>
          </a:p>
          <a:p>
            <a:pPr marL="0" indent="1793875">
              <a:lnSpc>
                <a:spcPct val="200000"/>
              </a:lnSpc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3)знаменателем;</a:t>
            </a:r>
          </a:p>
          <a:p>
            <a:pPr marL="0" indent="1793875">
              <a:lnSpc>
                <a:spcPct val="200000"/>
              </a:lnSpc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4)числителем</a:t>
            </a:r>
            <a:r>
              <a:rPr lang="ru-RU" sz="2400" b="1" dirty="0" smtClean="0">
                <a:solidFill>
                  <a:srgbClr val="002060"/>
                </a:solidFill>
              </a:rPr>
              <a:t>.</a:t>
            </a:r>
            <a:endParaRPr lang="ru-RU" sz="24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733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1241108"/>
          </a:xfrm>
        </p:spPr>
        <p:txBody>
          <a:bodyPr/>
          <a:lstStyle/>
          <a:p>
            <a:pPr algn="ctr"/>
            <a:r>
              <a:rPr lang="ru-RU" b="1" dirty="0" smtClean="0"/>
              <a:t>Дробная черта заменяет действие: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807361"/>
            <a:ext cx="7450987" cy="4051437"/>
          </a:xfrm>
        </p:spPr>
        <p:txBody>
          <a:bodyPr/>
          <a:lstStyle/>
          <a:p>
            <a:pPr marL="0" indent="1704975">
              <a:buNone/>
            </a:pPr>
            <a:endParaRPr lang="ru-RU" sz="40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1704975"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1) вычитание;</a:t>
            </a:r>
          </a:p>
          <a:p>
            <a:pPr marL="0" indent="1704975"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2) сложение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0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1704975"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3) сокращение;</a:t>
            </a:r>
          </a:p>
          <a:p>
            <a:pPr marL="0" indent="1704975"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4) деление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.</a:t>
            </a:r>
          </a:p>
          <a:p>
            <a:pPr marL="0" indent="0" algn="ctr">
              <a:buNone/>
            </a:pPr>
            <a:endParaRPr lang="ru-RU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023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75724"/>
            <a:ext cx="7595003" cy="924475"/>
          </a:xfrm>
        </p:spPr>
        <p:txBody>
          <a:bodyPr/>
          <a:lstStyle/>
          <a:p>
            <a:pPr algn="ctr"/>
            <a:r>
              <a:rPr lang="ru-RU" sz="2800" dirty="0" smtClean="0"/>
              <a:t>«</a:t>
            </a:r>
            <a:r>
              <a:rPr lang="ru-RU" sz="2800" b="1" dirty="0" smtClean="0">
                <a:solidFill>
                  <a:srgbClr val="002060"/>
                </a:solidFill>
              </a:rPr>
              <a:t>От перемены мест слагаемых, сумма не изменяется</a:t>
            </a:r>
            <a:r>
              <a:rPr lang="ru-RU" sz="2800" b="1" dirty="0" smtClean="0">
                <a:solidFill>
                  <a:srgbClr val="002060"/>
                </a:solidFill>
              </a:rPr>
              <a:t>» - так </a:t>
            </a:r>
            <a:r>
              <a:rPr lang="ru-RU" sz="2800" b="1" dirty="0" smtClean="0">
                <a:solidFill>
                  <a:srgbClr val="002060"/>
                </a:solidFill>
              </a:rPr>
              <a:t>звучит закон? 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988840"/>
            <a:ext cx="8352927" cy="4320480"/>
          </a:xfrm>
        </p:spPr>
        <p:txBody>
          <a:bodyPr>
            <a:normAutofit fontScale="85000" lnSpcReduction="20000"/>
          </a:bodyPr>
          <a:lstStyle/>
          <a:p>
            <a:pPr marL="1882775" indent="0">
              <a:lnSpc>
                <a:spcPct val="200000"/>
              </a:lnSpc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1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) сохранения;</a:t>
            </a:r>
          </a:p>
          <a:p>
            <a:pPr marL="1882775" indent="0">
              <a:lnSpc>
                <a:spcPct val="200000"/>
              </a:lnSpc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2) тяжести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0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1882775" indent="0">
              <a:lnSpc>
                <a:spcPct val="200000"/>
              </a:lnSpc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3) переместительный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           4) распределительный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.</a:t>
            </a:r>
            <a:endParaRPr lang="ru-RU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794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332657"/>
            <a:ext cx="7125113" cy="1584175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Из двух чисел на числовой прямой больше </a:t>
            </a:r>
            <a:r>
              <a:rPr lang="ru-RU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то, которое</a:t>
            </a:r>
            <a:r>
              <a:rPr lang="ru-RU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?</a:t>
            </a:r>
            <a:endParaRPr lang="ru-RU" sz="36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24744"/>
            <a:ext cx="8136905" cy="5184575"/>
          </a:xfrm>
        </p:spPr>
        <p:txBody>
          <a:bodyPr>
            <a:noAutofit/>
          </a:bodyPr>
          <a:lstStyle/>
          <a:p>
            <a:pPr marL="0" indent="1882775">
              <a:lnSpc>
                <a:spcPct val="130000"/>
              </a:lnSpc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1)выше</a:t>
            </a:r>
            <a:r>
              <a:rPr lang="ru-RU" sz="3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;</a:t>
            </a:r>
          </a:p>
          <a:p>
            <a:pPr marL="0" indent="1882775">
              <a:lnSpc>
                <a:spcPct val="130000"/>
              </a:lnSpc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2)правее;</a:t>
            </a:r>
          </a:p>
          <a:p>
            <a:pPr marL="0" indent="1882775">
              <a:lnSpc>
                <a:spcPct val="130000"/>
              </a:lnSpc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3)левее;</a:t>
            </a:r>
          </a:p>
          <a:p>
            <a:pPr marL="0" indent="1882775">
              <a:lnSpc>
                <a:spcPct val="130000"/>
              </a:lnSpc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4)красивее</a:t>
            </a:r>
            <a:r>
              <a:rPr lang="ru-RU" sz="3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082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1601148"/>
          </a:xfrm>
        </p:spPr>
        <p:txBody>
          <a:bodyPr/>
          <a:lstStyle/>
          <a:p>
            <a:pPr algn="ctr"/>
            <a:r>
              <a:rPr lang="ru-RU" sz="4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Противоположные числа – это </a:t>
            </a:r>
            <a:r>
              <a:rPr lang="ru-RU" sz="4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числа, </a:t>
            </a:r>
            <a:r>
              <a:rPr lang="ru-RU" sz="4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отличающиеся?</a:t>
            </a:r>
            <a:endParaRPr lang="ru-RU" sz="4800" b="1" dirty="0">
              <a:solidFill>
                <a:schemeClr val="accent1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492896"/>
            <a:ext cx="8136903" cy="3744416"/>
          </a:xfrm>
        </p:spPr>
        <p:txBody>
          <a:bodyPr>
            <a:normAutofit fontScale="92500" lnSpcReduction="20000"/>
          </a:bodyPr>
          <a:lstStyle/>
          <a:p>
            <a:pPr marL="0" indent="2513013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1)знаком; </a:t>
            </a:r>
            <a:endParaRPr lang="ru-RU" sz="40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2513013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2)весом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0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2513013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3)видом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0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2513013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4)размером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.</a:t>
            </a:r>
            <a:endParaRPr lang="ru-RU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018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</a:rPr>
              <a:t>1 литр – это единица?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340769"/>
            <a:ext cx="7848872" cy="451803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1</a:t>
            </a:r>
            <a:r>
              <a:rPr lang="ru-RU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) массы</a:t>
            </a:r>
            <a:r>
              <a:rPr lang="ru-RU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36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2) длины</a:t>
            </a:r>
            <a:r>
              <a:rPr lang="ru-RU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36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3) объёма</a:t>
            </a:r>
            <a:r>
              <a:rPr lang="ru-RU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36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4) площади</a:t>
            </a:r>
            <a:r>
              <a:rPr lang="ru-RU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.</a:t>
            </a:r>
            <a:endParaRPr lang="ru-RU" sz="36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850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5400" b="1" dirty="0" smtClean="0">
                <a:solidFill>
                  <a:srgbClr val="DE0000"/>
                </a:solidFill>
              </a:rPr>
              <a:t>1%-это</a:t>
            </a:r>
            <a:endParaRPr lang="ru-RU" sz="5400" b="1" dirty="0">
              <a:solidFill>
                <a:srgbClr val="DE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807361"/>
            <a:ext cx="8064896" cy="4051437"/>
          </a:xfrm>
        </p:spPr>
        <p:txBody>
          <a:bodyPr>
            <a:normAutofit/>
          </a:bodyPr>
          <a:lstStyle/>
          <a:p>
            <a:pPr marL="0" indent="2513013">
              <a:lnSpc>
                <a:spcPct val="200000"/>
              </a:lnSpc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1</a:t>
            </a:r>
            <a:r>
              <a:rPr lang="ru-RU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) 100</a:t>
            </a:r>
            <a:r>
              <a:rPr lang="ru-RU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; </a:t>
            </a:r>
            <a:endParaRPr lang="ru-RU" sz="2800" b="1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marL="0" indent="2513013">
              <a:lnSpc>
                <a:spcPct val="200000"/>
              </a:lnSpc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2) 1/100 </a:t>
            </a:r>
            <a:r>
              <a:rPr lang="ru-RU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часть; </a:t>
            </a:r>
            <a:endParaRPr lang="ru-RU" sz="2800" b="1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marL="0" indent="2513013">
              <a:lnSpc>
                <a:spcPct val="200000"/>
              </a:lnSpc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3) 1/2 </a:t>
            </a:r>
            <a:r>
              <a:rPr lang="ru-RU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часть; </a:t>
            </a:r>
            <a:endParaRPr lang="ru-RU" sz="2800" b="1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marL="0" indent="2513013">
              <a:lnSpc>
                <a:spcPct val="200000"/>
              </a:lnSpc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4) 1/5 </a:t>
            </a:r>
            <a:r>
              <a:rPr lang="ru-RU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часть. </a:t>
            </a:r>
            <a:endParaRPr lang="ru-RU" sz="28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722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5400" b="1" dirty="0" smtClean="0">
                <a:solidFill>
                  <a:srgbClr val="002060"/>
                </a:solidFill>
              </a:rPr>
              <a:t>2 раунд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484783"/>
            <a:ext cx="7378979" cy="475252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5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«Геометрический»</a:t>
            </a:r>
            <a:endParaRPr lang="ru-RU" sz="54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69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620688"/>
            <a:ext cx="7125113" cy="151216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«Землемерие » в переводе на греческий означает?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856984" cy="475252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1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) астролябия;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2) геология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0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3) геометрия;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4) гомеопатия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.</a:t>
            </a:r>
            <a:endParaRPr lang="ru-RU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413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84785"/>
            <a:ext cx="8640960" cy="4374014"/>
          </a:xfrm>
        </p:spPr>
        <p:txBody>
          <a:bodyPr>
            <a:no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ru-RU" sz="3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Предмет математики настолько серьезен,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ru-RU" sz="3000" b="1" dirty="0">
                <a:solidFill>
                  <a:srgbClr val="FF0000"/>
                </a:solidFill>
                <a:latin typeface="Cambria" panose="02040503050406030204" pitchFamily="18" charset="0"/>
              </a:rPr>
              <a:t>ч</a:t>
            </a:r>
            <a:r>
              <a:rPr lang="ru-RU" sz="3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то полезно не упускать случаев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ru-RU" sz="3000" b="1" dirty="0">
                <a:solidFill>
                  <a:srgbClr val="FF0000"/>
                </a:solidFill>
                <a:latin typeface="Cambria" panose="02040503050406030204" pitchFamily="18" charset="0"/>
              </a:rPr>
              <a:t>д</a:t>
            </a:r>
            <a:r>
              <a:rPr lang="ru-RU" sz="3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елать его немного занимательным.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ru-RU" sz="3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                                                                     </a:t>
            </a:r>
            <a:r>
              <a:rPr lang="ru-RU" sz="3000" b="1" i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Б. Паскаль</a:t>
            </a:r>
            <a:endParaRPr lang="ru-RU" sz="3000" b="1" i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56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404664"/>
            <a:ext cx="7125113" cy="151216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Положение, справедливость </a:t>
            </a:r>
            <a:r>
              <a:rPr lang="ru-RU" b="1" dirty="0" smtClean="0">
                <a:solidFill>
                  <a:schemeClr val="tx1"/>
                </a:solidFill>
              </a:rPr>
              <a:t>которого доказывается?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00808"/>
            <a:ext cx="8280920" cy="4608512"/>
          </a:xfrm>
        </p:spPr>
        <p:txBody>
          <a:bodyPr>
            <a:normAutofit lnSpcReduction="10000"/>
          </a:bodyPr>
          <a:lstStyle/>
          <a:p>
            <a:pPr marL="0" indent="2424113">
              <a:lnSpc>
                <a:spcPct val="150000"/>
              </a:lnSpc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1</a:t>
            </a: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) теорема</a:t>
            </a: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4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2424113">
              <a:lnSpc>
                <a:spcPct val="150000"/>
              </a:lnSpc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2) аксиома</a:t>
            </a: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4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2424113">
              <a:lnSpc>
                <a:spcPct val="150000"/>
              </a:lnSpc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3) определение</a:t>
            </a: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4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2424113">
              <a:lnSpc>
                <a:spcPct val="150000"/>
              </a:lnSpc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4) ерунда</a:t>
            </a: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.</a:t>
            </a:r>
            <a:endParaRPr lang="ru-RU" sz="44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555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Название знаменитой книги Евклида.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628800"/>
            <a:ext cx="7306971" cy="4536503"/>
          </a:xfrm>
        </p:spPr>
        <p:txBody>
          <a:bodyPr>
            <a:normAutofit/>
          </a:bodyPr>
          <a:lstStyle/>
          <a:p>
            <a:pPr marL="0" indent="1970088"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1</a:t>
            </a: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) конец</a:t>
            </a: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4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1970088"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2) середина</a:t>
            </a: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4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1970088"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3) антракт</a:t>
            </a: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4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1970088"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4) начала</a:t>
            </a: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.</a:t>
            </a:r>
            <a:endParaRPr lang="ru-RU" sz="44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384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124110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Отрезок </a:t>
            </a:r>
            <a:r>
              <a:rPr lang="ru-RU" b="1" dirty="0" smtClean="0">
                <a:solidFill>
                  <a:schemeClr val="tx1"/>
                </a:solidFill>
              </a:rPr>
              <a:t>треугольника, </a:t>
            </a:r>
            <a:r>
              <a:rPr lang="ru-RU" b="1" dirty="0" smtClean="0">
                <a:solidFill>
                  <a:schemeClr val="tx1"/>
                </a:solidFill>
              </a:rPr>
              <a:t>делящий противоположную сторону пополам.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060848"/>
            <a:ext cx="7992888" cy="4104455"/>
          </a:xfrm>
        </p:spPr>
        <p:txBody>
          <a:bodyPr>
            <a:normAutofit/>
          </a:bodyPr>
          <a:lstStyle/>
          <a:p>
            <a:pPr marL="0" indent="2601913">
              <a:lnSpc>
                <a:spcPct val="150000"/>
              </a:lnSpc>
              <a:buNone/>
            </a:pPr>
            <a:r>
              <a:rPr lang="ru-RU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1</a:t>
            </a:r>
            <a:r>
              <a:rPr lang="ru-RU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) межа</a:t>
            </a:r>
            <a:r>
              <a:rPr lang="ru-RU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32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2601913">
              <a:lnSpc>
                <a:spcPct val="150000"/>
              </a:lnSpc>
              <a:buNone/>
            </a:pPr>
            <a:r>
              <a:rPr lang="ru-RU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2) </a:t>
            </a:r>
            <a:r>
              <a:rPr lang="ru-RU" sz="32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биссектрисса</a:t>
            </a:r>
            <a:r>
              <a:rPr lang="ru-RU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</a:t>
            </a:r>
          </a:p>
          <a:p>
            <a:pPr marL="0" indent="2601913">
              <a:lnSpc>
                <a:spcPct val="150000"/>
              </a:lnSpc>
              <a:buNone/>
            </a:pPr>
            <a:r>
              <a:rPr lang="ru-RU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3) медиана</a:t>
            </a:r>
            <a:r>
              <a:rPr lang="ru-RU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32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2601913">
              <a:lnSpc>
                <a:spcPct val="150000"/>
              </a:lnSpc>
              <a:buNone/>
            </a:pPr>
            <a:r>
              <a:rPr lang="ru-RU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4) высота</a:t>
            </a:r>
            <a:r>
              <a:rPr lang="ru-RU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.</a:t>
            </a:r>
            <a:endParaRPr lang="ru-RU" sz="32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359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1097092"/>
          </a:xfrm>
        </p:spPr>
        <p:txBody>
          <a:bodyPr/>
          <a:lstStyle/>
          <a:p>
            <a:pPr algn="ctr"/>
            <a:r>
              <a:rPr lang="ru-RU" b="1" dirty="0" smtClean="0"/>
              <a:t>Отрезок треугольника , делящий угол пополам.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348880"/>
            <a:ext cx="8064896" cy="3509918"/>
          </a:xfrm>
        </p:spPr>
        <p:txBody>
          <a:bodyPr>
            <a:normAutofit fontScale="85000" lnSpcReduction="20000"/>
          </a:bodyPr>
          <a:lstStyle/>
          <a:p>
            <a:pPr marL="2058988" indent="365125">
              <a:lnSpc>
                <a:spcPct val="150000"/>
              </a:lnSpc>
              <a:buAutoNum type="arabicParenR"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межа</a:t>
            </a:r>
            <a:r>
              <a:rPr lang="ru-RU" sz="4000" b="1" dirty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0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2058988" indent="365125">
              <a:lnSpc>
                <a:spcPct val="150000"/>
              </a:lnSpc>
              <a:buAutoNum type="arabicParenR"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биссектрисса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</a:t>
            </a:r>
          </a:p>
          <a:p>
            <a:pPr marL="2058988" indent="365125">
              <a:lnSpc>
                <a:spcPct val="150000"/>
              </a:lnSpc>
              <a:buAutoNum type="arabicParenR"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медиана</a:t>
            </a:r>
            <a:r>
              <a:rPr lang="ru-RU" sz="4000" b="1" dirty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0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2058988" indent="365125">
              <a:lnSpc>
                <a:spcPct val="150000"/>
              </a:lnSpc>
              <a:buAutoNum type="arabicParenR"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высота</a:t>
            </a:r>
            <a:r>
              <a:rPr lang="ru-RU" sz="4000" b="1" dirty="0">
                <a:solidFill>
                  <a:srgbClr val="FF0000"/>
                </a:solidFill>
                <a:latin typeface="Cambria" panose="02040503050406030204" pitchFamily="18" charset="0"/>
              </a:rPr>
              <a:t>.</a:t>
            </a:r>
          </a:p>
          <a:p>
            <a:pPr marL="0" indent="0" algn="ctr">
              <a:lnSpc>
                <a:spcPct val="150000"/>
              </a:lnSpc>
              <a:buNone/>
            </a:pPr>
            <a:endParaRPr lang="ru-RU" sz="48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574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Две прямые , которые не пересекаются.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07361"/>
            <a:ext cx="7667011" cy="4051437"/>
          </a:xfrm>
        </p:spPr>
        <p:txBody>
          <a:bodyPr>
            <a:normAutofit/>
          </a:bodyPr>
          <a:lstStyle/>
          <a:p>
            <a:pPr marL="742950" indent="-742950" algn="ctr">
              <a:lnSpc>
                <a:spcPct val="150000"/>
              </a:lnSpc>
              <a:buAutoNum type="arabicParenR"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перпендикулярные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0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742950" indent="-742950" algn="ctr">
              <a:lnSpc>
                <a:spcPct val="150000"/>
              </a:lnSpc>
              <a:buAutoNum type="arabicParenR"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параллельные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0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742950" indent="-742950" algn="ctr">
              <a:lnSpc>
                <a:spcPct val="150000"/>
              </a:lnSpc>
              <a:buAutoNum type="arabicParenR"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смежные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.</a:t>
            </a:r>
            <a:endParaRPr lang="ru-RU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665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Если два угла смежные, </a:t>
            </a:r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то </a:t>
            </a:r>
            <a:r>
              <a:rPr lang="ru-RU" b="1" dirty="0" smtClean="0">
                <a:solidFill>
                  <a:schemeClr val="tx1"/>
                </a:solidFill>
              </a:rPr>
              <a:t>180˚их?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280920" cy="4392488"/>
          </a:xfrm>
        </p:spPr>
        <p:txBody>
          <a:bodyPr>
            <a:normAutofit fontScale="92500" lnSpcReduction="10000"/>
          </a:bodyPr>
          <a:lstStyle/>
          <a:p>
            <a:pPr marL="0" indent="2424113">
              <a:lnSpc>
                <a:spcPct val="150000"/>
              </a:lnSpc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1</a:t>
            </a: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) произведение;</a:t>
            </a:r>
          </a:p>
          <a:p>
            <a:pPr marL="0" indent="2424113">
              <a:lnSpc>
                <a:spcPct val="150000"/>
              </a:lnSpc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2) сумма</a:t>
            </a: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4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2424113">
              <a:lnSpc>
                <a:spcPct val="150000"/>
              </a:lnSpc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3) частное</a:t>
            </a: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4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2424113">
              <a:lnSpc>
                <a:spcPct val="150000"/>
              </a:lnSpc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4) разность</a:t>
            </a: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.</a:t>
            </a:r>
            <a:endParaRPr lang="ru-RU" sz="44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275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Если у треугольника 2 угла </a:t>
            </a:r>
            <a:r>
              <a:rPr lang="ru-RU" b="1" dirty="0" smtClean="0">
                <a:solidFill>
                  <a:schemeClr val="tx1"/>
                </a:solidFill>
              </a:rPr>
              <a:t>равны, то </a:t>
            </a:r>
            <a:r>
              <a:rPr lang="ru-RU" b="1" dirty="0" smtClean="0">
                <a:solidFill>
                  <a:schemeClr val="tx1"/>
                </a:solidFill>
              </a:rPr>
              <a:t>он?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9443" y="1916832"/>
            <a:ext cx="7125112" cy="4176463"/>
          </a:xfrm>
        </p:spPr>
        <p:txBody>
          <a:bodyPr>
            <a:normAutofit/>
          </a:bodyPr>
          <a:lstStyle/>
          <a:p>
            <a:pPr marL="1616075" indent="0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1)прямоугольный; 2)равносторонний; 3)плохой; 4)равнобедренный.</a:t>
            </a:r>
            <a:endParaRPr lang="ru-RU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792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Углы можно измерять </a:t>
            </a:r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с </a:t>
            </a:r>
            <a:r>
              <a:rPr lang="ru-RU" b="1" dirty="0" smtClean="0">
                <a:solidFill>
                  <a:schemeClr val="tx1"/>
                </a:solidFill>
              </a:rPr>
              <a:t>помощью?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348880"/>
            <a:ext cx="8136904" cy="3816424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1</a:t>
            </a: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) транспортира</a:t>
            </a: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4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2) инфузории;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3) траектории</a:t>
            </a: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4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4) линейки</a:t>
            </a: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.</a:t>
            </a:r>
            <a:endParaRPr lang="ru-RU" sz="44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020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Часть </a:t>
            </a:r>
            <a:r>
              <a:rPr lang="ru-RU" b="1" dirty="0" smtClean="0">
                <a:solidFill>
                  <a:schemeClr val="tx1"/>
                </a:solidFill>
              </a:rPr>
              <a:t>прямой, ограниченная </a:t>
            </a:r>
            <a:r>
              <a:rPr lang="ru-RU" b="1" dirty="0" smtClean="0">
                <a:solidFill>
                  <a:schemeClr val="tx1"/>
                </a:solidFill>
              </a:rPr>
              <a:t>с двух сторон.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7" y="1988840"/>
            <a:ext cx="7920879" cy="4464495"/>
          </a:xfrm>
        </p:spPr>
        <p:txBody>
          <a:bodyPr>
            <a:normAutofit/>
          </a:bodyPr>
          <a:lstStyle/>
          <a:p>
            <a:pPr marL="0" lvl="8" indent="2424113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1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) точка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0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lvl="8" indent="2424113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2) луч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0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lvl="8" indent="2424113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3) отрезок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; </a:t>
            </a:r>
            <a:endParaRPr lang="ru-RU" sz="40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lvl="8" indent="2424113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4) угол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.</a:t>
            </a:r>
            <a:endParaRPr lang="ru-RU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640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1313116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Если две фигуры совмещаются при наложении, то они ?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276872"/>
            <a:ext cx="7776864" cy="3581926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4800" b="1" dirty="0" smtClean="0">
                <a:solidFill>
                  <a:srgbClr val="FFFF00"/>
                </a:solidFill>
              </a:rPr>
              <a:t>1</a:t>
            </a:r>
            <a:r>
              <a:rPr lang="ru-RU" sz="4800" b="1" dirty="0" smtClean="0">
                <a:solidFill>
                  <a:srgbClr val="FFFF00"/>
                </a:solidFill>
              </a:rPr>
              <a:t>) равные</a:t>
            </a:r>
            <a:r>
              <a:rPr lang="ru-RU" sz="4800" b="1" dirty="0" smtClean="0">
                <a:solidFill>
                  <a:srgbClr val="FFFF00"/>
                </a:solidFill>
              </a:rPr>
              <a:t>; </a:t>
            </a:r>
            <a:endParaRPr lang="ru-RU" sz="4800" b="1" dirty="0" smtClean="0">
              <a:solidFill>
                <a:srgbClr val="FFFF0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4800" b="1" dirty="0" smtClean="0">
                <a:solidFill>
                  <a:srgbClr val="FFFF00"/>
                </a:solidFill>
              </a:rPr>
              <a:t>2) родные</a:t>
            </a:r>
            <a:r>
              <a:rPr lang="ru-RU" sz="4800" b="1" dirty="0" smtClean="0">
                <a:solidFill>
                  <a:srgbClr val="FFFF00"/>
                </a:solidFill>
              </a:rPr>
              <a:t>; </a:t>
            </a:r>
            <a:endParaRPr lang="ru-RU" sz="4800" b="1" dirty="0" smtClean="0">
              <a:solidFill>
                <a:srgbClr val="FFFF0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4800" b="1" dirty="0" smtClean="0">
                <a:solidFill>
                  <a:srgbClr val="FFFF00"/>
                </a:solidFill>
              </a:rPr>
              <a:t>3) чужие</a:t>
            </a:r>
            <a:r>
              <a:rPr lang="ru-RU" sz="4800" b="1" dirty="0" smtClean="0">
                <a:solidFill>
                  <a:srgbClr val="FFFF00"/>
                </a:solidFill>
              </a:rPr>
              <a:t>; </a:t>
            </a:r>
            <a:endParaRPr lang="ru-RU" sz="4800" b="1" dirty="0" smtClean="0">
              <a:solidFill>
                <a:srgbClr val="FFFF0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4800" b="1" dirty="0" smtClean="0">
                <a:solidFill>
                  <a:srgbClr val="FFFF00"/>
                </a:solidFill>
              </a:rPr>
              <a:t>4) треугольники</a:t>
            </a:r>
            <a:r>
              <a:rPr lang="ru-RU" sz="4800" b="1" dirty="0" smtClean="0">
                <a:solidFill>
                  <a:srgbClr val="FFFF00"/>
                </a:solidFill>
              </a:rPr>
              <a:t>.</a:t>
            </a:r>
            <a:endParaRPr lang="ru-RU" sz="4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550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88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 раунд</a:t>
            </a:r>
            <a:endParaRPr lang="ru-RU" sz="8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Арифметический</a:t>
            </a:r>
            <a:endParaRPr lang="ru-RU" sz="6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1601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75724"/>
            <a:ext cx="8352928" cy="924475"/>
          </a:xfrm>
        </p:spPr>
        <p:txBody>
          <a:bodyPr/>
          <a:lstStyle/>
          <a:p>
            <a:pPr algn="ctr"/>
            <a:r>
              <a:rPr lang="ru-RU" b="1" dirty="0" smtClean="0"/>
              <a:t>Раздел </a:t>
            </a:r>
            <a:r>
              <a:rPr lang="ru-RU" b="1" dirty="0" smtClean="0"/>
              <a:t>геометрии, </a:t>
            </a:r>
            <a:r>
              <a:rPr lang="ru-RU" b="1" dirty="0" smtClean="0"/>
              <a:t>изучающий свойства фигур на плоскости.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1074738"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1</a:t>
            </a:r>
            <a:r>
              <a:rPr lang="ru-RU" sz="4000" b="1" dirty="0" smtClean="0">
                <a:solidFill>
                  <a:srgbClr val="C00000"/>
                </a:solidFill>
              </a:rPr>
              <a:t>) алгебра</a:t>
            </a:r>
            <a:r>
              <a:rPr lang="ru-RU" sz="4000" b="1" dirty="0" smtClean="0">
                <a:solidFill>
                  <a:srgbClr val="C00000"/>
                </a:solidFill>
              </a:rPr>
              <a:t>; </a:t>
            </a:r>
            <a:endParaRPr lang="ru-RU" sz="4000" b="1" dirty="0" smtClean="0">
              <a:solidFill>
                <a:srgbClr val="C00000"/>
              </a:solidFill>
            </a:endParaRPr>
          </a:p>
          <a:p>
            <a:pPr marL="0" indent="1074738"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2) история</a:t>
            </a:r>
            <a:r>
              <a:rPr lang="ru-RU" sz="4000" b="1" dirty="0" smtClean="0">
                <a:solidFill>
                  <a:srgbClr val="C00000"/>
                </a:solidFill>
              </a:rPr>
              <a:t>; </a:t>
            </a:r>
            <a:endParaRPr lang="ru-RU" sz="4000" b="1" dirty="0" smtClean="0">
              <a:solidFill>
                <a:srgbClr val="C00000"/>
              </a:solidFill>
            </a:endParaRPr>
          </a:p>
          <a:p>
            <a:pPr marL="0" indent="1074738"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3) планиметрия</a:t>
            </a:r>
            <a:r>
              <a:rPr lang="ru-RU" sz="4000" b="1" dirty="0" smtClean="0">
                <a:solidFill>
                  <a:srgbClr val="C00000"/>
                </a:solidFill>
              </a:rPr>
              <a:t>; </a:t>
            </a:r>
            <a:endParaRPr lang="ru-RU" sz="4000" b="1" dirty="0" smtClean="0">
              <a:solidFill>
                <a:srgbClr val="C00000"/>
              </a:solidFill>
            </a:endParaRPr>
          </a:p>
          <a:p>
            <a:pPr marL="0" indent="1074738"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4) стереометрия</a:t>
            </a:r>
            <a:r>
              <a:rPr lang="ru-RU" sz="4000" b="1" dirty="0" smtClean="0">
                <a:solidFill>
                  <a:srgbClr val="C00000"/>
                </a:solidFill>
              </a:rPr>
              <a:t>.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9169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3 раунд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«Закончи пословицу»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7931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4841508"/>
          </a:xfrm>
        </p:spPr>
        <p:txBody>
          <a:bodyPr/>
          <a:lstStyle/>
          <a:p>
            <a:r>
              <a:rPr lang="ru-RU" sz="4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Семь раз отмерь - …</a:t>
            </a:r>
            <a:endParaRPr lang="ru-RU" sz="40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6825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4913516"/>
          </a:xfrm>
        </p:spPr>
        <p:txBody>
          <a:bodyPr/>
          <a:lstStyle/>
          <a:p>
            <a:r>
              <a:rPr lang="ru-RU" sz="44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Семь раз отмерь </a:t>
            </a:r>
            <a:r>
              <a:rPr lang="ru-RU" sz="44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–</a:t>
            </a:r>
            <a:br>
              <a:rPr lang="ru-RU" sz="44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44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/>
            </a:r>
            <a:br>
              <a:rPr lang="ru-RU" sz="44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ru-RU" sz="44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один </a:t>
            </a:r>
            <a:r>
              <a:rPr lang="ru-RU" sz="44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раз отрежь</a:t>
            </a:r>
            <a:endParaRPr lang="ru-RU" sz="44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4772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4265444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Не имей 100 рублей ,а …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735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4265444"/>
          </a:xfrm>
        </p:spPr>
        <p:txBody>
          <a:bodyPr/>
          <a:lstStyle/>
          <a:p>
            <a:r>
              <a:rPr lang="ru-RU" sz="4400" b="1" dirty="0">
                <a:solidFill>
                  <a:schemeClr val="accent6">
                    <a:lumMod val="50000"/>
                  </a:schemeClr>
                </a:solidFill>
              </a:rPr>
              <a:t>Не имей 100 </a:t>
            </a:r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</a:rPr>
              <a:t>рублей, а </a:t>
            </a:r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</a:rPr>
              <a:t>имей 100 друзей.</a:t>
            </a:r>
            <a:endParaRPr lang="ru-RU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7313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4841508"/>
          </a:xfrm>
        </p:spPr>
        <p:txBody>
          <a:bodyPr/>
          <a:lstStyle/>
          <a:p>
            <a:r>
              <a:rPr lang="ru-RU" sz="4400" b="1" dirty="0" smtClean="0">
                <a:solidFill>
                  <a:srgbClr val="FFFF00"/>
                </a:solidFill>
              </a:rPr>
              <a:t>Работа </a:t>
            </a:r>
            <a:r>
              <a:rPr lang="ru-RU" sz="4400" b="1" dirty="0" smtClean="0">
                <a:solidFill>
                  <a:srgbClr val="FFFF00"/>
                </a:solidFill>
              </a:rPr>
              <a:t>не </a:t>
            </a:r>
            <a:r>
              <a:rPr lang="ru-RU" sz="4400" b="1" dirty="0" smtClean="0">
                <a:solidFill>
                  <a:srgbClr val="FFFF00"/>
                </a:solidFill>
              </a:rPr>
              <a:t>волк-…</a:t>
            </a:r>
            <a:endParaRPr lang="ru-RU" sz="4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0676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4553476"/>
          </a:xfrm>
        </p:spPr>
        <p:txBody>
          <a:bodyPr/>
          <a:lstStyle/>
          <a:p>
            <a:r>
              <a:rPr lang="ru-RU" sz="4800" b="1" dirty="0">
                <a:solidFill>
                  <a:srgbClr val="FFFF00"/>
                </a:solidFill>
              </a:rPr>
              <a:t>Работа </a:t>
            </a:r>
            <a:r>
              <a:rPr lang="ru-RU" sz="4800" b="1" dirty="0" smtClean="0">
                <a:solidFill>
                  <a:srgbClr val="FFFF00"/>
                </a:solidFill>
              </a:rPr>
              <a:t>не </a:t>
            </a:r>
            <a:r>
              <a:rPr lang="ru-RU" sz="4800" b="1" dirty="0" smtClean="0">
                <a:solidFill>
                  <a:srgbClr val="FFFF00"/>
                </a:solidFill>
              </a:rPr>
              <a:t>волк </a:t>
            </a:r>
            <a:r>
              <a:rPr lang="ru-RU" sz="4800" b="1" dirty="0" smtClean="0">
                <a:solidFill>
                  <a:srgbClr val="FFFF00"/>
                </a:solidFill>
              </a:rPr>
              <a:t/>
            </a:r>
            <a:br>
              <a:rPr lang="ru-RU" sz="4800" b="1" dirty="0" smtClean="0">
                <a:solidFill>
                  <a:srgbClr val="FFFF00"/>
                </a:solidFill>
              </a:rPr>
            </a:br>
            <a:r>
              <a:rPr lang="ru-RU" sz="4800" b="1" dirty="0" smtClean="0">
                <a:solidFill>
                  <a:srgbClr val="FFFF00"/>
                </a:solidFill>
              </a:rPr>
              <a:t>в </a:t>
            </a:r>
            <a:r>
              <a:rPr lang="ru-RU" sz="4800" b="1" dirty="0" smtClean="0">
                <a:solidFill>
                  <a:srgbClr val="FFFF00"/>
                </a:solidFill>
              </a:rPr>
              <a:t>лес </a:t>
            </a:r>
            <a:r>
              <a:rPr lang="ru-RU" sz="4800" b="1" dirty="0" smtClean="0">
                <a:solidFill>
                  <a:srgbClr val="FFFF00"/>
                </a:solidFill>
              </a:rPr>
              <a:t>не </a:t>
            </a:r>
            <a:r>
              <a:rPr lang="ru-RU" sz="4800" b="1" dirty="0" smtClean="0">
                <a:solidFill>
                  <a:srgbClr val="FFFF00"/>
                </a:solidFill>
              </a:rPr>
              <a:t>убежит.</a:t>
            </a:r>
            <a:endParaRPr lang="ru-RU" sz="4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8170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620688"/>
            <a:ext cx="7125113" cy="4337452"/>
          </a:xfrm>
        </p:spPr>
        <p:txBody>
          <a:bodyPr/>
          <a:lstStyle/>
          <a:p>
            <a:r>
              <a:rPr lang="ru-RU" sz="4800" b="1" dirty="0" smtClean="0">
                <a:solidFill>
                  <a:srgbClr val="C00000"/>
                </a:solidFill>
              </a:rPr>
              <a:t>Сем бед - …</a:t>
            </a:r>
            <a:endParaRPr lang="ru-RU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12869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75724"/>
            <a:ext cx="7667011" cy="4049420"/>
          </a:xfrm>
        </p:spPr>
        <p:txBody>
          <a:bodyPr/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Сем бед </a:t>
            </a:r>
            <a:r>
              <a:rPr lang="ru-RU" sz="4400" b="1" dirty="0" smtClean="0">
                <a:solidFill>
                  <a:srgbClr val="C00000"/>
                </a:solidFill>
              </a:rPr>
              <a:t>– один ответ.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508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404664"/>
            <a:ext cx="7125113" cy="2304256"/>
          </a:xfrm>
        </p:spPr>
        <p:txBody>
          <a:bodyPr/>
          <a:lstStyle/>
          <a:p>
            <a:pPr algn="ctr"/>
            <a:r>
              <a:rPr lang="ru-RU" sz="5400" b="1" dirty="0" smtClean="0">
                <a:solidFill>
                  <a:srgbClr val="FF3300"/>
                </a:solidFill>
                <a:latin typeface="Cambria" panose="02040503050406030204" pitchFamily="18" charset="0"/>
              </a:rPr>
              <a:t>Результат сложения двух величин</a:t>
            </a:r>
            <a:endParaRPr lang="ru-RU" sz="5400" b="1" dirty="0">
              <a:solidFill>
                <a:srgbClr val="FF33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2132856"/>
            <a:ext cx="7992888" cy="4536503"/>
          </a:xfrm>
        </p:spPr>
        <p:txBody>
          <a:bodyPr>
            <a:normAutofit/>
          </a:bodyPr>
          <a:lstStyle/>
          <a:p>
            <a:pPr marL="0" indent="1527175">
              <a:buNone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1. произведение </a:t>
            </a:r>
            <a:endParaRPr lang="ru-RU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1527175">
              <a:buNone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2. сумма </a:t>
            </a:r>
          </a:p>
          <a:p>
            <a:pPr marL="0" indent="1527175">
              <a:buNone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3. частное </a:t>
            </a:r>
          </a:p>
          <a:p>
            <a:pPr marL="0" indent="1527175">
              <a:buNone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4. разность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966271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75724"/>
            <a:ext cx="8136904" cy="4121428"/>
          </a:xfrm>
        </p:spPr>
        <p:txBody>
          <a:bodyPr/>
          <a:lstStyle/>
          <a:p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</a:rPr>
              <a:t>По одёжке встречают - …</a:t>
            </a:r>
            <a:endParaRPr lang="ru-RU" sz="40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18343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4553476"/>
          </a:xfrm>
        </p:spPr>
        <p:txBody>
          <a:bodyPr/>
          <a:lstStyle/>
          <a:p>
            <a:pPr algn="ctr"/>
            <a:r>
              <a:rPr lang="ru-RU" sz="5400" b="1" dirty="0">
                <a:solidFill>
                  <a:schemeClr val="accent3">
                    <a:lumMod val="50000"/>
                  </a:schemeClr>
                </a:solidFill>
              </a:rPr>
              <a:t>По одёжке встречают </a:t>
            </a: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</a:rPr>
              <a:t>– по уму провожают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156453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413145" cy="4481468"/>
          </a:xfrm>
        </p:spPr>
        <p:txBody>
          <a:bodyPr/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Без труда не выловишь </a:t>
            </a:r>
            <a:r>
              <a:rPr lang="ru-RU" sz="4000" b="1" dirty="0" smtClean="0">
                <a:solidFill>
                  <a:srgbClr val="FFFF00"/>
                </a:solidFill>
              </a:rPr>
              <a:t/>
            </a:r>
            <a:br>
              <a:rPr lang="ru-RU" sz="4000" b="1" dirty="0" smtClean="0">
                <a:solidFill>
                  <a:srgbClr val="FFFF00"/>
                </a:solidFill>
              </a:rPr>
            </a:br>
            <a:r>
              <a:rPr lang="ru-RU" sz="4000" b="1" dirty="0">
                <a:solidFill>
                  <a:srgbClr val="FFFF00"/>
                </a:solidFill>
              </a:rPr>
              <a:t/>
            </a:r>
            <a:br>
              <a:rPr lang="ru-RU" sz="4000" b="1" dirty="0">
                <a:solidFill>
                  <a:srgbClr val="FFFF00"/>
                </a:solidFill>
              </a:rPr>
            </a:br>
            <a:r>
              <a:rPr lang="ru-RU" sz="4000" b="1" dirty="0" smtClean="0">
                <a:solidFill>
                  <a:srgbClr val="FFFF00"/>
                </a:solidFill>
              </a:rPr>
              <a:t>и </a:t>
            </a:r>
            <a:r>
              <a:rPr lang="ru-RU" sz="4000" b="1" dirty="0" smtClean="0">
                <a:solidFill>
                  <a:srgbClr val="FFFF00"/>
                </a:solidFill>
              </a:rPr>
              <a:t>…</a:t>
            </a:r>
            <a:endParaRPr lang="ru-RU" sz="4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093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75724"/>
            <a:ext cx="8064896" cy="5129540"/>
          </a:xfrm>
        </p:spPr>
        <p:txBody>
          <a:bodyPr/>
          <a:lstStyle/>
          <a:p>
            <a:pPr algn="ctr"/>
            <a:r>
              <a:rPr lang="ru-RU" sz="4400" b="1" dirty="0">
                <a:solidFill>
                  <a:schemeClr val="tx2">
                    <a:lumMod val="50000"/>
                  </a:schemeClr>
                </a:solidFill>
              </a:rPr>
              <a:t>Без труда не 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выловишь </a:t>
            </a:r>
            <a:b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4400" b="1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44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и 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рыбку из пруда.</a:t>
            </a:r>
            <a:endParaRPr lang="ru-RU" sz="4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36266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764704"/>
            <a:ext cx="7125113" cy="4481468"/>
          </a:xfrm>
        </p:spPr>
        <p:txBody>
          <a:bodyPr/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Один в поле …</a:t>
            </a:r>
            <a:endParaRPr lang="ru-RU" sz="5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91697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4337452"/>
          </a:xfrm>
        </p:spPr>
        <p:txBody>
          <a:bodyPr/>
          <a:lstStyle/>
          <a:p>
            <a:pPr algn="ctr"/>
            <a:r>
              <a:rPr lang="ru-RU" sz="4400" b="1" dirty="0">
                <a:solidFill>
                  <a:srgbClr val="FF3300"/>
                </a:solidFill>
              </a:rPr>
              <a:t>Один в </a:t>
            </a:r>
            <a:r>
              <a:rPr lang="ru-RU" sz="4400" b="1" dirty="0" smtClean="0">
                <a:solidFill>
                  <a:srgbClr val="FF3300"/>
                </a:solidFill>
              </a:rPr>
              <a:t>поле не воин.</a:t>
            </a:r>
            <a:endParaRPr lang="ru-RU" sz="4400" b="1" dirty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92759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4748" y="597863"/>
            <a:ext cx="7125113" cy="92447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404664"/>
            <a:ext cx="7920880" cy="54915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Спасибо </a:t>
            </a:r>
          </a:p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за внимание!</a:t>
            </a:r>
            <a:endParaRPr lang="ru-RU" sz="66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pic>
        <p:nvPicPr>
          <p:cNvPr id="1042" name="Picture 18" descr="http://s15.rimg.info/6ca7b6f95600802037586a2df747c126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55908">
            <a:off x="1553202" y="4941168"/>
            <a:ext cx="1520371" cy="1497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8" descr="http://s15.rimg.info/6ca7b6f95600802037586a2df747c126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7732" y="4941168"/>
            <a:ext cx="1520371" cy="1497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 descr="http://s15.rimg.info/6ca7b6f95600802037586a2df747c126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39004">
            <a:off x="1307109" y="1824335"/>
            <a:ext cx="1520371" cy="1497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8" descr="http://s15.rimg.info/6ca7b6f95600802037586a2df747c126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66821">
            <a:off x="6182357" y="4872411"/>
            <a:ext cx="1520371" cy="1497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8" descr="http://s15.rimg.info/6ca7b6f95600802037586a2df747c126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21262">
            <a:off x="2940371" y="311433"/>
            <a:ext cx="1520371" cy="1497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8" descr="http://s15.rimg.info/6ca7b6f95600802037586a2df747c126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55908">
            <a:off x="5356762" y="426255"/>
            <a:ext cx="1663181" cy="1637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8" descr="http://s15.rimg.info/6ca7b6f95600802037586a2df747c126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55908">
            <a:off x="7067034" y="1825801"/>
            <a:ext cx="1520371" cy="1497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5899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764704"/>
            <a:ext cx="7125113" cy="1872208"/>
          </a:xfrm>
        </p:spPr>
        <p:txBody>
          <a:bodyPr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Арифметическое действие</a:t>
            </a:r>
            <a:r>
              <a:rPr lang="ru-RU" sz="40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, обратное </a:t>
            </a:r>
            <a:r>
              <a:rPr lang="ru-RU" sz="40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умножению</a:t>
            </a:r>
            <a:endParaRPr lang="ru-RU" sz="40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44824"/>
            <a:ext cx="8424936" cy="4608511"/>
          </a:xfrm>
        </p:spPr>
        <p:txBody>
          <a:bodyPr>
            <a:normAutofit/>
          </a:bodyPr>
          <a:lstStyle/>
          <a:p>
            <a:pPr marL="2058988" indent="0">
              <a:buNone/>
            </a:pPr>
            <a:r>
              <a:rPr lang="ru-RU" sz="32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1</a:t>
            </a:r>
            <a:r>
              <a:rPr lang="ru-RU" sz="32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. сложение </a:t>
            </a:r>
          </a:p>
          <a:p>
            <a:pPr marL="2058988" indent="0">
              <a:buNone/>
            </a:pPr>
            <a:r>
              <a:rPr lang="ru-RU" sz="32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2. вычитание </a:t>
            </a:r>
          </a:p>
          <a:p>
            <a:pPr marL="2058988" indent="0">
              <a:buNone/>
            </a:pPr>
            <a:r>
              <a:rPr lang="ru-RU" sz="32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3. деление </a:t>
            </a:r>
          </a:p>
          <a:p>
            <a:pPr marL="2058988" indent="0">
              <a:buNone/>
            </a:pPr>
            <a:r>
              <a:rPr lang="ru-RU" sz="32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4. степень</a:t>
            </a:r>
            <a:endParaRPr lang="ru-RU" sz="32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644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2448272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DE0000"/>
                </a:solidFill>
                <a:latin typeface="Cambria" panose="02040503050406030204" pitchFamily="18" charset="0"/>
              </a:rPr>
              <a:t>Натуральное число , </a:t>
            </a:r>
            <a:r>
              <a:rPr lang="ru-RU" sz="3600" b="1" dirty="0" smtClean="0">
                <a:solidFill>
                  <a:srgbClr val="DE0000"/>
                </a:solidFill>
                <a:latin typeface="Cambria" panose="02040503050406030204" pitchFamily="18" charset="0"/>
              </a:rPr>
              <a:t/>
            </a:r>
            <a:br>
              <a:rPr lang="ru-RU" sz="3600" b="1" dirty="0" smtClean="0">
                <a:solidFill>
                  <a:srgbClr val="DE0000"/>
                </a:solidFill>
                <a:latin typeface="Cambria" panose="02040503050406030204" pitchFamily="18" charset="0"/>
              </a:rPr>
            </a:br>
            <a:r>
              <a:rPr lang="ru-RU" sz="3600" b="1" dirty="0" smtClean="0">
                <a:solidFill>
                  <a:srgbClr val="DE0000"/>
                </a:solidFill>
                <a:latin typeface="Cambria" panose="02040503050406030204" pitchFamily="18" charset="0"/>
              </a:rPr>
              <a:t>которое </a:t>
            </a:r>
            <a:r>
              <a:rPr lang="ru-RU" sz="3600" b="1" dirty="0" smtClean="0">
                <a:solidFill>
                  <a:srgbClr val="DE0000"/>
                </a:solidFill>
                <a:latin typeface="Cambria" panose="02040503050406030204" pitchFamily="18" charset="0"/>
              </a:rPr>
              <a:t>делится только на себя </a:t>
            </a:r>
            <a:r>
              <a:rPr lang="ru-RU" sz="3600" b="1" dirty="0" smtClean="0">
                <a:solidFill>
                  <a:srgbClr val="DE0000"/>
                </a:solidFill>
                <a:latin typeface="Cambria" panose="02040503050406030204" pitchFamily="18" charset="0"/>
              </a:rPr>
              <a:t/>
            </a:r>
            <a:br>
              <a:rPr lang="ru-RU" sz="3600" b="1" dirty="0" smtClean="0">
                <a:solidFill>
                  <a:srgbClr val="DE0000"/>
                </a:solidFill>
                <a:latin typeface="Cambria" panose="02040503050406030204" pitchFamily="18" charset="0"/>
              </a:rPr>
            </a:br>
            <a:r>
              <a:rPr lang="ru-RU" sz="3600" b="1" dirty="0" smtClean="0">
                <a:solidFill>
                  <a:srgbClr val="DE0000"/>
                </a:solidFill>
                <a:latin typeface="Cambria" panose="02040503050406030204" pitchFamily="18" charset="0"/>
              </a:rPr>
              <a:t>и </a:t>
            </a:r>
            <a:r>
              <a:rPr lang="ru-RU" sz="3600" b="1" dirty="0" smtClean="0">
                <a:solidFill>
                  <a:srgbClr val="DE0000"/>
                </a:solidFill>
                <a:latin typeface="Cambria" panose="02040503050406030204" pitchFamily="18" charset="0"/>
              </a:rPr>
              <a:t>на </a:t>
            </a:r>
            <a:r>
              <a:rPr lang="ru-RU" sz="3600" b="1" dirty="0" smtClean="0">
                <a:solidFill>
                  <a:srgbClr val="DE0000"/>
                </a:solidFill>
                <a:latin typeface="Cambria" panose="02040503050406030204" pitchFamily="18" charset="0"/>
              </a:rPr>
              <a:t>единицу, называется</a:t>
            </a:r>
            <a:endParaRPr lang="ru-RU" sz="3600" b="1" dirty="0">
              <a:solidFill>
                <a:srgbClr val="DE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772816"/>
            <a:ext cx="7488832" cy="4824536"/>
          </a:xfrm>
        </p:spPr>
        <p:txBody>
          <a:bodyPr>
            <a:normAutofit/>
          </a:bodyPr>
          <a:lstStyle/>
          <a:p>
            <a:pPr marL="0" indent="2147888">
              <a:lnSpc>
                <a:spcPct val="150000"/>
              </a:lnSpc>
              <a:buNone/>
            </a:pPr>
            <a:r>
              <a:rPr lang="ru-RU" sz="32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1</a:t>
            </a:r>
            <a:r>
              <a:rPr lang="ru-RU" sz="32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. простое </a:t>
            </a:r>
          </a:p>
          <a:p>
            <a:pPr marL="0" indent="2147888">
              <a:lnSpc>
                <a:spcPct val="150000"/>
              </a:lnSpc>
              <a:buNone/>
            </a:pPr>
            <a:r>
              <a:rPr lang="ru-RU" sz="32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2. сложное </a:t>
            </a:r>
          </a:p>
          <a:p>
            <a:pPr marL="0" indent="2147888">
              <a:lnSpc>
                <a:spcPct val="150000"/>
              </a:lnSpc>
              <a:buNone/>
            </a:pPr>
            <a:r>
              <a:rPr lang="ru-RU" sz="32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3. лишнее </a:t>
            </a:r>
          </a:p>
          <a:p>
            <a:pPr marL="0" indent="2147888">
              <a:lnSpc>
                <a:spcPct val="150000"/>
              </a:lnSpc>
              <a:buNone/>
            </a:pPr>
            <a:r>
              <a:rPr lang="ru-RU" sz="32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4. составное</a:t>
            </a:r>
            <a:endParaRPr lang="ru-RU" sz="3200" b="1" dirty="0" smtClean="0">
              <a:solidFill>
                <a:srgbClr val="FFFF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673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7992888" cy="2880320"/>
          </a:xfrm>
        </p:spPr>
        <p:txBody>
          <a:bodyPr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Число ,имеющее </a:t>
            </a:r>
            <a:r>
              <a:rPr lang="ru-RU" sz="48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ru-RU" sz="4800" b="1" dirty="0" smtClean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ru-RU" sz="48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больше </a:t>
            </a:r>
            <a:r>
              <a:rPr lang="ru-RU" sz="48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двух </a:t>
            </a:r>
            <a:r>
              <a:rPr lang="ru-RU" sz="48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делителей, называется </a:t>
            </a:r>
            <a:endParaRPr lang="ru-RU" sz="48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3284984"/>
            <a:ext cx="7306970" cy="3240360"/>
          </a:xfrm>
        </p:spPr>
        <p:txBody>
          <a:bodyPr>
            <a:normAutofit fontScale="92500" lnSpcReduction="10000"/>
          </a:bodyPr>
          <a:lstStyle/>
          <a:p>
            <a:pPr marL="0" indent="2147888">
              <a:lnSpc>
                <a:spcPct val="150000"/>
              </a:lnSpc>
              <a:buNone/>
            </a:pPr>
            <a:r>
              <a:rPr lang="ru-RU" sz="32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 </a:t>
            </a:r>
            <a:r>
              <a:rPr lang="ru-RU" sz="3200" b="1" dirty="0">
                <a:solidFill>
                  <a:srgbClr val="FFFF00"/>
                </a:solidFill>
                <a:latin typeface="Cambria" panose="02040503050406030204" pitchFamily="18" charset="0"/>
              </a:rPr>
              <a:t>1</a:t>
            </a:r>
            <a:r>
              <a:rPr lang="ru-RU" sz="32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. простое </a:t>
            </a:r>
          </a:p>
          <a:p>
            <a:pPr marL="0" indent="2147888">
              <a:lnSpc>
                <a:spcPct val="150000"/>
              </a:lnSpc>
              <a:buNone/>
            </a:pPr>
            <a:r>
              <a:rPr lang="ru-RU" sz="32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2. сложное </a:t>
            </a:r>
          </a:p>
          <a:p>
            <a:pPr marL="0" indent="2147888">
              <a:lnSpc>
                <a:spcPct val="150000"/>
              </a:lnSpc>
              <a:buNone/>
            </a:pPr>
            <a:r>
              <a:rPr lang="ru-RU" sz="32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3. лишнее </a:t>
            </a:r>
          </a:p>
          <a:p>
            <a:pPr marL="0" indent="2147888">
              <a:lnSpc>
                <a:spcPct val="150000"/>
              </a:lnSpc>
              <a:buNone/>
            </a:pPr>
            <a:r>
              <a:rPr lang="ru-RU" sz="32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4. составное</a:t>
            </a:r>
            <a:endParaRPr lang="ru-RU" sz="3200" b="1" dirty="0">
              <a:solidFill>
                <a:srgbClr val="FFFF00"/>
              </a:solidFill>
              <a:latin typeface="Cambria" panose="0204050305040603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ru-RU" sz="2800" b="1" dirty="0">
              <a:solidFill>
                <a:schemeClr val="accent1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571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Результат вычитания.</a:t>
            </a:r>
            <a:endParaRPr lang="ru-RU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556793"/>
            <a:ext cx="7848872" cy="4752528"/>
          </a:xfrm>
        </p:spPr>
        <p:txBody>
          <a:bodyPr/>
          <a:lstStyle/>
          <a:p>
            <a:pPr marL="355600" lvl="5" indent="1082675">
              <a:lnSpc>
                <a:spcPct val="200000"/>
              </a:lnSpc>
              <a:buNone/>
              <a:tabLst>
                <a:tab pos="355600" algn="l"/>
              </a:tabLst>
            </a:pPr>
            <a:r>
              <a:rPr lang="ru-RU" sz="3400" b="1" dirty="0" smtClean="0"/>
              <a:t>1</a:t>
            </a:r>
            <a:r>
              <a:rPr lang="ru-RU" sz="3400" b="1" dirty="0" smtClean="0"/>
              <a:t>. произведение </a:t>
            </a:r>
          </a:p>
          <a:p>
            <a:pPr marL="355600" lvl="5" indent="1082675">
              <a:lnSpc>
                <a:spcPct val="200000"/>
              </a:lnSpc>
              <a:buNone/>
              <a:tabLst>
                <a:tab pos="355600" algn="l"/>
              </a:tabLst>
            </a:pPr>
            <a:r>
              <a:rPr lang="ru-RU" sz="3400" b="1" dirty="0" smtClean="0"/>
              <a:t>2. сумма </a:t>
            </a:r>
          </a:p>
          <a:p>
            <a:pPr marL="355600" lvl="5" indent="1082675">
              <a:lnSpc>
                <a:spcPct val="200000"/>
              </a:lnSpc>
              <a:buNone/>
              <a:tabLst>
                <a:tab pos="355600" algn="l"/>
              </a:tabLst>
            </a:pPr>
            <a:r>
              <a:rPr lang="ru-RU" sz="3400" b="1" dirty="0" smtClean="0"/>
              <a:t>3. частное </a:t>
            </a:r>
          </a:p>
          <a:p>
            <a:pPr marL="355600" lvl="5" indent="1082675">
              <a:lnSpc>
                <a:spcPct val="200000"/>
              </a:lnSpc>
              <a:buNone/>
              <a:tabLst>
                <a:tab pos="355600" algn="l"/>
              </a:tabLst>
            </a:pPr>
            <a:r>
              <a:rPr lang="ru-RU" sz="3400" b="1" dirty="0" smtClean="0"/>
              <a:t>4. разность</a:t>
            </a:r>
            <a:endParaRPr lang="ru-RU" sz="3400" b="1" dirty="0" smtClean="0"/>
          </a:p>
        </p:txBody>
      </p:sp>
    </p:spTree>
    <p:extLst>
      <p:ext uri="{BB962C8B-B14F-4D97-AF65-F5344CB8AC3E}">
        <p14:creationId xmlns:p14="http://schemas.microsoft.com/office/powerpoint/2010/main" val="134593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152914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Если числитель больше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знаменателя,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то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дробь 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07361"/>
            <a:ext cx="7992888" cy="4051437"/>
          </a:xfrm>
        </p:spPr>
        <p:txBody>
          <a:bodyPr/>
          <a:lstStyle/>
          <a:p>
            <a:pPr marL="0" indent="1882775"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1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. красивая </a:t>
            </a:r>
          </a:p>
          <a:p>
            <a:pPr marL="0" indent="1882775"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2. страшная </a:t>
            </a:r>
          </a:p>
          <a:p>
            <a:pPr marL="0" indent="1882775"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3. правильная </a:t>
            </a:r>
          </a:p>
          <a:p>
            <a:pPr marL="0" indent="1882775"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4. неправильная</a:t>
            </a:r>
            <a:endParaRPr lang="ru-RU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363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TC102455596[[fn=Весна]]</Template>
  <TotalTime>644</TotalTime>
  <Words>637</Words>
  <Application>Microsoft Office PowerPoint</Application>
  <PresentationFormat>Экран (4:3)</PresentationFormat>
  <Paragraphs>153</Paragraphs>
  <Slides>46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46</vt:i4>
      </vt:variant>
    </vt:vector>
  </HeadingPairs>
  <TitlesOfParts>
    <vt:vector size="47" baseType="lpstr">
      <vt:lpstr>Spring</vt:lpstr>
      <vt:lpstr>СЛАБОЕ ЗВЕНО</vt:lpstr>
      <vt:lpstr>Презентация PowerPoint</vt:lpstr>
      <vt:lpstr>1 раунд</vt:lpstr>
      <vt:lpstr>Результат сложения двух величин</vt:lpstr>
      <vt:lpstr>Арифметическое действие, обратное умножению</vt:lpstr>
      <vt:lpstr>Натуральное число ,  которое делится только на себя  и на единицу, называется</vt:lpstr>
      <vt:lpstr>Число ,имеющее  больше двух делителей, называется </vt:lpstr>
      <vt:lpstr>Результат вычитания.</vt:lpstr>
      <vt:lpstr>Если числитель больше знаменателя, то дробь </vt:lpstr>
      <vt:lpstr>То число, из которого вычитают, называют ?</vt:lpstr>
      <vt:lpstr>То, что у дроби вверху, называют?</vt:lpstr>
      <vt:lpstr>Дробная черта заменяет действие:</vt:lpstr>
      <vt:lpstr>«От перемены мест слагаемых, сумма не изменяется» - так звучит закон? </vt:lpstr>
      <vt:lpstr>Из двух чисел на числовой прямой больше то, которое?</vt:lpstr>
      <vt:lpstr>Противоположные числа – это числа, отличающиеся?</vt:lpstr>
      <vt:lpstr>1 литр – это единица?</vt:lpstr>
      <vt:lpstr>1%-это</vt:lpstr>
      <vt:lpstr>2 раунд</vt:lpstr>
      <vt:lpstr>«Землемерие » в переводе на греческий означает? </vt:lpstr>
      <vt:lpstr>Положение, справедливость которого доказывается?</vt:lpstr>
      <vt:lpstr>Название знаменитой книги Евклида.</vt:lpstr>
      <vt:lpstr>Отрезок треугольника, делящий противоположную сторону пополам.</vt:lpstr>
      <vt:lpstr>Отрезок треугольника , делящий угол пополам.</vt:lpstr>
      <vt:lpstr>Две прямые , которые не пересекаются.</vt:lpstr>
      <vt:lpstr>Если два угла смежные,  то 180˚их?</vt:lpstr>
      <vt:lpstr>Если у треугольника 2 угла равны, то он?</vt:lpstr>
      <vt:lpstr>Углы можно измерять  с помощью?</vt:lpstr>
      <vt:lpstr>Часть прямой, ограниченная с двух сторон.</vt:lpstr>
      <vt:lpstr>Если две фигуры совмещаются при наложении, то они ?</vt:lpstr>
      <vt:lpstr>Раздел геометрии, изучающий свойства фигур на плоскости.</vt:lpstr>
      <vt:lpstr>3 раунд</vt:lpstr>
      <vt:lpstr>Семь раз отмерь - …</vt:lpstr>
      <vt:lpstr>Семь раз отмерь –  один раз отрежь</vt:lpstr>
      <vt:lpstr>Не имей 100 рублей ,а …</vt:lpstr>
      <vt:lpstr>Не имей 100 рублей, а имей 100 друзей.</vt:lpstr>
      <vt:lpstr>Работа не волк-…</vt:lpstr>
      <vt:lpstr>Работа не волк  в лес не убежит.</vt:lpstr>
      <vt:lpstr>Сем бед - …</vt:lpstr>
      <vt:lpstr>Сем бед – один ответ.</vt:lpstr>
      <vt:lpstr>По одёжке встречают - …</vt:lpstr>
      <vt:lpstr>По одёжке встречают – по уму провожают.</vt:lpstr>
      <vt:lpstr>Без труда не выловишь   и …</vt:lpstr>
      <vt:lpstr>Без труда не выловишь   и рыбку из пруда.</vt:lpstr>
      <vt:lpstr>Один в поле …</vt:lpstr>
      <vt:lpstr>Один в поле не воин.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МИР ЧИСЕЛ</dc:title>
  <dc:creator>Заира</dc:creator>
  <cp:lastModifiedBy>Учитель</cp:lastModifiedBy>
  <cp:revision>93</cp:revision>
  <dcterms:created xsi:type="dcterms:W3CDTF">2014-02-08T07:33:09Z</dcterms:created>
  <dcterms:modified xsi:type="dcterms:W3CDTF">2014-10-27T08:02:51Z</dcterms:modified>
</cp:coreProperties>
</file>