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5" name="Рисунок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54" name="Рисунок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93" name="Рисунок 1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94" name="Рисунок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193680"/>
            <a:ext cx="8915040" cy="1305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 algn="ctr">
              <a:lnSpc>
                <a:spcPct val="100000"/>
              </a:lnSpc>
            </a:pPr>
            <a:r>
              <a:rPr lang="ru-RU" sz="4600">
                <a:solidFill>
                  <a:srgbClr val="000000"/>
                </a:solidFill>
                <a:latin typeface="Times New Roman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r>
              <a:rPr lang="ru-RU" sz="1300">
                <a:solidFill>
                  <a:srgbClr val="898989"/>
                </a:solidFill>
                <a:latin typeface="Times New Roman"/>
              </a:rPr>
              <a:t>25.9.17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fld id="{0BB90290-F22D-4C89-95EC-320769B6EF65}" type="slidenum">
              <a:rPr lang="ru-RU" sz="1300">
                <a:solidFill>
                  <a:srgbClr val="898989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 algn="ctr">
              <a:lnSpc>
                <a:spcPct val="100000"/>
              </a:lnSpc>
            </a:pPr>
            <a:r>
              <a:rPr lang="ru-RU" sz="46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95760" tIns="47880" rIns="95760" bIns="47880"/>
          <a:lstStyle/>
          <a:p>
            <a:pPr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4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4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4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9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r>
              <a:rPr lang="ru-RU" sz="1300">
                <a:solidFill>
                  <a:srgbClr val="8B8B8B"/>
                </a:solidFill>
                <a:latin typeface="Arial"/>
              </a:rPr>
              <a:t>25.9.17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fld id="{97EAD347-A02C-4560-A14F-C8C86E2F08D2}" type="slidenum">
              <a:rPr lang="ru-RU" sz="1300">
                <a:solidFill>
                  <a:srgbClr val="8B8B8B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 algn="ctr">
              <a:lnSpc>
                <a:spcPct val="100000"/>
              </a:lnSpc>
            </a:pPr>
            <a:r>
              <a:rPr lang="ru-RU" sz="4600">
                <a:solidFill>
                  <a:srgbClr val="000000"/>
                </a:solidFill>
                <a:latin typeface="Times New Roman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95760" tIns="47880" rIns="95760" bIns="47880"/>
          <a:lstStyle/>
          <a:p>
            <a:pPr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Times New Roman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100">
                <a:solidFill>
                  <a:srgbClr val="000000"/>
                </a:solidFill>
                <a:latin typeface="Times New Roman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100">
                <a:solidFill>
                  <a:srgbClr val="000000"/>
                </a:solidFill>
                <a:latin typeface="Times New Roman"/>
              </a:rPr>
              <a:t>Пятый уровень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r>
              <a:rPr lang="ru-RU" sz="1300">
                <a:solidFill>
                  <a:srgbClr val="898989"/>
                </a:solidFill>
                <a:latin typeface="Times New Roman"/>
              </a:rPr>
              <a:t>25.9.17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fld id="{7180F25A-69BA-44A2-AE68-1F14D5230C78}" type="slidenum">
              <a:rPr lang="ru-RU" sz="1300">
                <a:solidFill>
                  <a:srgbClr val="898989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495000" y="274320"/>
            <a:ext cx="8915400" cy="5851800"/>
          </a:xfrm>
          <a:prstGeom prst="rect">
            <a:avLst/>
          </a:prstGeom>
        </p:spPr>
        <p:txBody>
          <a:bodyPr lIns="95760" tIns="47880" rIns="95760" bIns="47880"/>
          <a:lstStyle/>
          <a:p>
            <a:pPr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400">
                <a:solidFill>
                  <a:srgbClr val="000000"/>
                </a:solidFill>
                <a:latin typeface="Times New Roman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Times New Roman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100">
                <a:solidFill>
                  <a:srgbClr val="000000"/>
                </a:solidFill>
                <a:latin typeface="Times New Roman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100">
                <a:solidFill>
                  <a:srgbClr val="000000"/>
                </a:solidFill>
                <a:latin typeface="Times New Roman"/>
              </a:rPr>
              <a:t>Пятый уровень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r>
              <a:rPr lang="ru-RU" sz="1300">
                <a:solidFill>
                  <a:srgbClr val="898989"/>
                </a:solidFill>
                <a:latin typeface="Times New Roman"/>
              </a:rPr>
              <a:t>25.9.17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fld id="{09A4E044-A184-491D-82F9-4629245415F1}" type="slidenum">
              <a:rPr lang="ru-RU" sz="1300">
                <a:solidFill>
                  <a:srgbClr val="898989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r>
              <a:rPr lang="ru-RU" sz="1300">
                <a:solidFill>
                  <a:srgbClr val="898989"/>
                </a:solidFill>
                <a:latin typeface="Times New Roman"/>
              </a:rPr>
              <a:t>25.9.17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fld id="{426F6C17-9AAE-48A3-B297-C2F56EB12944}" type="slidenum">
              <a:rPr lang="ru-RU" sz="1300">
                <a:solidFill>
                  <a:srgbClr val="898989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760" cy="6857640"/>
          </a:xfrm>
          <a:prstGeom prst="rect">
            <a:avLst/>
          </a:prstGeom>
          <a:ln w="9360"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0" y="6480"/>
            <a:ext cx="9905760" cy="6857640"/>
          </a:xfrm>
          <a:prstGeom prst="rect">
            <a:avLst/>
          </a:prstGeom>
          <a:noFill/>
          <a:ln>
            <a:noFill/>
          </a:ln>
        </p:spPr>
        <p:txBody>
          <a:bodyPr lIns="95760" tIns="47880" rIns="95760" bIns="47880" anchor="ctr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00"/>
                </a:solidFill>
                <a:latin typeface="Times New Roman"/>
              </a:rPr>
              <a:t>ПАСПОРТ ОБЪЕКТА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00"/>
                </a:solidFill>
                <a:latin typeface="Times New Roman"/>
              </a:rPr>
              <a:t>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00"/>
                </a:solidFill>
                <a:latin typeface="Times New Roman"/>
              </a:rPr>
              <a:t>МКОУ «В-Казанищенская средняя общеобразовательная школа № 1»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00"/>
                </a:solidFill>
                <a:latin typeface="Times New Roman"/>
              </a:rPr>
              <a:t> 368206 РД Буйнакский район с В. Казанище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0" y="5529240"/>
            <a:ext cx="3368160" cy="1063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</a:rPr>
              <a:t>Ответственный за отработку: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u="sng">
                <a:solidFill>
                  <a:srgbClr val="000000"/>
                </a:solidFill>
                <a:latin typeface="Times New Roman"/>
              </a:rPr>
              <a:t>Руководитель по безопасности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u="sng">
                <a:solidFill>
                  <a:srgbClr val="000000"/>
                </a:solidFill>
                <a:latin typeface="Times New Roman"/>
              </a:rPr>
              <a:t> Каибов С.А.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</a:rPr>
              <a:t>Моб.: 8-929-883-66-85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0" y="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(план чердака объекта)</a:t>
            </a:r>
            <a:endParaRPr/>
          </a:p>
        </p:txBody>
      </p:sp>
      <p:sp>
        <p:nvSpPr>
          <p:cNvPr id="494" name="CustomShape 2"/>
          <p:cNvSpPr/>
          <p:nvPr/>
        </p:nvSpPr>
        <p:spPr>
          <a:xfrm rot="5400000">
            <a:off x="-1234080" y="2925000"/>
            <a:ext cx="5327280" cy="187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</p:sp>
      <p:sp>
        <p:nvSpPr>
          <p:cNvPr id="495" name="Line 3"/>
          <p:cNvSpPr/>
          <p:nvPr/>
        </p:nvSpPr>
        <p:spPr>
          <a:xfrm>
            <a:off x="1455480" y="2687400"/>
            <a:ext cx="0" cy="23306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96" name="Line 4"/>
          <p:cNvSpPr/>
          <p:nvPr/>
        </p:nvSpPr>
        <p:spPr>
          <a:xfrm>
            <a:off x="1438200" y="5018040"/>
            <a:ext cx="922320" cy="14889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97" name="Line 5"/>
          <p:cNvSpPr/>
          <p:nvPr/>
        </p:nvSpPr>
        <p:spPr>
          <a:xfrm flipV="1">
            <a:off x="501480" y="5018040"/>
            <a:ext cx="949320" cy="14889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98" name="Line 6"/>
          <p:cNvSpPr/>
          <p:nvPr/>
        </p:nvSpPr>
        <p:spPr>
          <a:xfrm flipV="1">
            <a:off x="1438200" y="1198440"/>
            <a:ext cx="922320" cy="14889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99" name="Line 7"/>
          <p:cNvSpPr/>
          <p:nvPr/>
        </p:nvSpPr>
        <p:spPr>
          <a:xfrm>
            <a:off x="488880" y="1211040"/>
            <a:ext cx="949320" cy="14889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500" name="CustomShape 8"/>
          <p:cNvSpPr/>
          <p:nvPr/>
        </p:nvSpPr>
        <p:spPr>
          <a:xfrm>
            <a:off x="1424160" y="2924280"/>
            <a:ext cx="4824000" cy="180000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</p:spPr>
      </p:sp>
      <p:sp>
        <p:nvSpPr>
          <p:cNvPr id="501" name="Line 9"/>
          <p:cNvSpPr/>
          <p:nvPr/>
        </p:nvSpPr>
        <p:spPr>
          <a:xfrm>
            <a:off x="1423800" y="3860640"/>
            <a:ext cx="3457440" cy="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2" name="Line 10"/>
          <p:cNvSpPr/>
          <p:nvPr/>
        </p:nvSpPr>
        <p:spPr>
          <a:xfrm flipH="1">
            <a:off x="4881240" y="2923920"/>
            <a:ext cx="1366920" cy="93672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3" name="Line 11"/>
          <p:cNvSpPr/>
          <p:nvPr/>
        </p:nvSpPr>
        <p:spPr>
          <a:xfrm flipH="1" flipV="1">
            <a:off x="4881240" y="3860640"/>
            <a:ext cx="1366920" cy="8636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504" name="CustomShape 12"/>
          <p:cNvSpPr/>
          <p:nvPr/>
        </p:nvSpPr>
        <p:spPr>
          <a:xfrm>
            <a:off x="3368520" y="5661000"/>
            <a:ext cx="5976720" cy="1007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000000"/>
                </a:solidFill>
                <a:latin typeface="Times New Roman"/>
              </a:rPr>
              <a:t>Огнезащитная обработка не произведена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Table 1"/>
          <p:cNvGraphicFramePr/>
          <p:nvPr/>
        </p:nvGraphicFramePr>
        <p:xfrm>
          <a:off x="0" y="907920"/>
          <a:ext cx="9905760" cy="6577200"/>
        </p:xfrm>
        <a:graphic>
          <a:graphicData uri="http://schemas.openxmlformats.org/drawingml/2006/table">
            <a:tbl>
              <a:tblPr/>
              <a:tblGrid>
                <a:gridCol w="622080"/>
                <a:gridCol w="5802120"/>
                <a:gridCol w="3481560"/>
              </a:tblGrid>
              <a:tr h="62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п\п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Перечень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</a:tr>
              <a:tr h="39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Назначение здания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Прочие</a:t>
                      </a:r>
                      <a:endParaRPr/>
                    </a:p>
                  </a:txBody>
                  <a:tcPr/>
                </a:tc>
              </a:tr>
              <a:tr h="43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Степень огнестойкости здания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3 степень огнестойкости</a:t>
                      </a:r>
                      <a:endParaRPr/>
                    </a:p>
                  </a:txBody>
                  <a:tcPr/>
                </a:tc>
              </a:tr>
              <a:tr h="98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3.1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3.2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находящихся людей в здании: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в дневное время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в ночное время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Педагогический состав - 71 чел.;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технический персонал  -  6 чел.;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Учащихся - 373чел.;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Сторожевая служба – 1 чел.;</a:t>
                      </a:r>
                      <a:endParaRPr/>
                    </a:p>
                  </a:txBody>
                  <a:tcPr/>
                </a:tc>
              </a:tr>
              <a:tr h="153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4.1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4.2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4.3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4.5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4.6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Строительные и конструктивные особенности здания: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этажность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общая высота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размеры (геометрические)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назначение подвала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чердака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тех. этажа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2-х этажное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8 метров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92,2 х 56, 65 метров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есть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208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5.1.1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5.1.2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Строительные конструкции: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Наружные стены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Перегородки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Предел огнестойкости 360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мин. (потеря несущей способности)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Пожарная опасность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(несгораемые)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Предел огнестойкости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20 мин. (потеря несущей стойкости)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Пожарная опасность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(несгораемые)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6" name="CustomShape 2"/>
          <p:cNvSpPr/>
          <p:nvPr/>
        </p:nvSpPr>
        <p:spPr>
          <a:xfrm>
            <a:off x="0" y="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(оперативно-технические характеристики объекта)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" name="Table 1"/>
          <p:cNvGraphicFramePr/>
          <p:nvPr/>
        </p:nvGraphicFramePr>
        <p:xfrm>
          <a:off x="96840" y="1000080"/>
          <a:ext cx="9713520" cy="6127200"/>
        </p:xfrm>
        <a:graphic>
          <a:graphicData uri="http://schemas.openxmlformats.org/drawingml/2006/table">
            <a:tbl>
              <a:tblPr/>
              <a:tblGrid>
                <a:gridCol w="607680"/>
                <a:gridCol w="5689440"/>
                <a:gridCol w="3416400"/>
              </a:tblGrid>
              <a:tr h="64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п\п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Перечень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</a:tr>
              <a:tr h="220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5.1.3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5.1.4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5.1.5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Перекрытия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Кровля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Лестничные клетки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Предел огнестойкости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15 мин. (потеря целостнотсти)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Пожарная опасность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(умереннопожароопасные)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Предел огнестойкости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15 мин. (потеря целостнотсти)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Пожарная опасность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(умереннопожароопасные)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240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5.2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5.2.1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5.2.2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Строительные материалы: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Перегородки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Перекрытия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Горючесть: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умеренногорючие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Воспламеняемость: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умеренновоспламеняемые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Распространение пламени по поверхности: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умереннораспространяемые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Дымообразующая способность: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с умеренной дымообразующей способностью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ц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8" name="CustomShape 2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(оперативно-технические характеристики объекта)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" name="Table 1"/>
          <p:cNvGraphicFramePr/>
          <p:nvPr/>
        </p:nvGraphicFramePr>
        <p:xfrm>
          <a:off x="71280" y="987480"/>
          <a:ext cx="9753120" cy="6609600"/>
        </p:xfrm>
        <a:graphic>
          <a:graphicData uri="http://schemas.openxmlformats.org/drawingml/2006/table">
            <a:tbl>
              <a:tblPr/>
              <a:tblGrid>
                <a:gridCol w="612720"/>
                <a:gridCol w="5730840"/>
                <a:gridCol w="3409560"/>
              </a:tblGrid>
              <a:tr h="65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п\п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Перечень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</a:tr>
              <a:tr h="220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5.2.3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5.2.4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Кровля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Лестничные клетки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Горючесть: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нормальногорючие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Воспламеняемость: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умеренновоспламеняемые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Распространение пламени по поверхности: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умереннораспространяющие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Дымообразующая способность: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с умеренной дымообразующей способностью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Токсичность: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умеренноопасные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Предел огнестойкости и вид противопожарных преград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endParaRPr/>
                    </a:p>
                  </a:txBody>
                  <a:tcPr/>
                </a:tc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Пути эвакуации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Дверные и оконные проемы</a:t>
                      </a:r>
                      <a:endParaRPr/>
                    </a:p>
                  </a:txBody>
                  <a:tcPr/>
                </a:tc>
              </a:tr>
              <a:tr h="66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8.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Места отключения электроэнергии, вентиляции, дымоудаления.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Электроэнергия от электрощитовой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Газ есть</a:t>
                      </a:r>
                      <a:endParaRPr/>
                    </a:p>
                  </a:txBody>
                  <a:tcPr/>
                </a:tc>
              </a:tr>
              <a:tr h="66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элементы опасности для людей при пожаре.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  <a:endParaRPr/>
                    </a:p>
                  </a:txBody>
                  <a:tcPr/>
                </a:tc>
              </a:tr>
              <a:tr h="101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10.1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10.2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10.3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Противопожарное водоснабжение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количество пожарных водоемов, их емкость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пожарный водопровод, его вид, расход воды;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количество гидрантов;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наличие и количество внутренних пожарных кранов;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1- емкость – 50 куб. м.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нет;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нет;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нет;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0" name="CustomShape 2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(оперативно-технические характеристики объекта)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1" name="Table 1"/>
          <p:cNvGraphicFramePr/>
          <p:nvPr/>
        </p:nvGraphicFramePr>
        <p:xfrm>
          <a:off x="63360" y="988920"/>
          <a:ext cx="9776880" cy="2500200"/>
        </p:xfrm>
        <a:graphic>
          <a:graphicData uri="http://schemas.openxmlformats.org/drawingml/2006/table">
            <a:tbl>
              <a:tblPr/>
              <a:tblGrid>
                <a:gridCol w="609480"/>
                <a:gridCol w="5688000"/>
                <a:gridCol w="3479400"/>
              </a:tblGrid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п\п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Перечень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показателей пожарно-тактической характеристики объекта</a:t>
                      </a:r>
                      <a:endParaRPr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10.5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10.6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10.7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-тип соединения и диаметр внутренних пожарных кранов;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требуемый расход воды на нужды пожаротушения: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способы подачи воды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нет;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10,8 л/с.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от автоцистерны: с установкой на ПГ- расстояние 50 м.</a:t>
                      </a:r>
                      <a:endParaRPr/>
                    </a:p>
                  </a:txBody>
                  <a:tcPr/>
                </a:tc>
              </a:tr>
              <a:tr h="29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Помещения с наличием взрывоопасных веществ и материалов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endParaRPr/>
                    </a:p>
                  </a:txBody>
                  <a:tcPr/>
                </a:tc>
              </a:tr>
              <a:tr h="64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12.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нет.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" name="CustomShape 2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(оперативно-технические характеристики объекта)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" name="Table 1"/>
          <p:cNvGraphicFramePr/>
          <p:nvPr/>
        </p:nvGraphicFramePr>
        <p:xfrm>
          <a:off x="0" y="907920"/>
          <a:ext cx="9905760" cy="4936236"/>
        </p:xfrm>
        <a:graphic>
          <a:graphicData uri="http://schemas.openxmlformats.org/drawingml/2006/table">
            <a:tbl>
              <a:tblPr/>
              <a:tblGrid>
                <a:gridCol w="618840"/>
                <a:gridCol w="2246040"/>
                <a:gridCol w="3261960"/>
                <a:gridCol w="3778920"/>
              </a:tblGrid>
              <a:tr h="39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</a:rPr>
                        <a:t>п/п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</a:rPr>
                        <a:t>ДАТА ПРОВЕРКИ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4"/>
                        </a:lnSpc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</a:rPr>
                        <a:t>ПРОВЕРЯЮЩИЙ ОРГАН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</a:rPr>
                        <a:t>ВЫНЕСЕННОЕ РЕШЕНИЕ</a:t>
                      </a:r>
                      <a:endParaRPr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4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02.09.2013 (Плановая)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4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ОНД по Буйнакскому району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 </a:t>
                      </a:r>
                      <a:r>
                        <a:rPr lang="ru-RU" sz="1200"/>
                        <a:t>18.01.2016  (Плановая)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        </a:t>
                      </a:r>
                      <a:r>
                        <a:rPr lang="ru-RU" sz="1200"/>
                        <a:t>ОНД по Буйнакскому району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8.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10.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11.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</a:rPr>
                        <a:t>12.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4" name="CustomShape 2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(лист учёта проверки надзорными органами)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Рисунок 5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200" y="2160"/>
            <a:ext cx="49860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(лист согласования)</a:t>
            </a:r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200160" y="1268280"/>
            <a:ext cx="3600000" cy="128556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СОГЛАСОВАНО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Начальник отдела по ГО и ЧС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МО « Буйнакский район »</a:t>
            </a:r>
            <a:r>
              <a:rPr lang="ru-RU" sz="1400" u="sng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u="sng">
                <a:solidFill>
                  <a:srgbClr val="000000"/>
                </a:solidFill>
                <a:latin typeface="Times New Roman"/>
              </a:rPr>
              <a:t>                           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К.А. Джамиятдинова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«_____» _________________ 2015 г.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                                </a:t>
            </a:r>
            <a:endParaRPr/>
          </a:p>
        </p:txBody>
      </p:sp>
      <p:sp>
        <p:nvSpPr>
          <p:cNvPr id="200" name="CustomShape 3"/>
          <p:cNvSpPr/>
          <p:nvPr/>
        </p:nvSpPr>
        <p:spPr>
          <a:xfrm>
            <a:off x="6537240" y="1268280"/>
            <a:ext cx="2952360" cy="128556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УТВЕРЖДАЮ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Директор 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Вернеказанищенской СОШ № 1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u="sng">
                <a:solidFill>
                  <a:srgbClr val="000000"/>
                </a:solidFill>
                <a:latin typeface="Times New Roman"/>
              </a:rPr>
              <a:t>                                    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Г.М. Атаева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«____»__________________ 2015 г.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             </a:t>
            </a:r>
            <a:endParaRPr/>
          </a:p>
        </p:txBody>
      </p:sp>
      <p:sp>
        <p:nvSpPr>
          <p:cNvPr id="201" name="CustomShape 4"/>
          <p:cNvSpPr/>
          <p:nvPr/>
        </p:nvSpPr>
        <p:spPr>
          <a:xfrm>
            <a:off x="272880" y="4365720"/>
            <a:ext cx="3312720" cy="193320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             СОГЛАСОВАНО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Министерство образования 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Республики Дагестан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___________  ______________________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                      </a:t>
            </a:r>
            <a:r>
              <a:rPr lang="ru-RU" sz="800">
                <a:solidFill>
                  <a:srgbClr val="000000"/>
                </a:solidFill>
                <a:latin typeface="Times New Roman"/>
              </a:rPr>
              <a:t>( Ф.И.О.)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«_____»________________ 2015 г.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                            </a:t>
            </a:r>
            <a:endParaRPr/>
          </a:p>
        </p:txBody>
      </p:sp>
      <p:pic>
        <p:nvPicPr>
          <p:cNvPr id="202" name="Рисунок 1"/>
          <p:cNvPicPr/>
          <p:nvPr/>
        </p:nvPicPr>
        <p:blipFill>
          <a:blip r:embed="rId2" cstate="print"/>
          <a:srcRect t="14332"/>
          <a:stretch>
            <a:fillRect/>
          </a:stretch>
        </p:blipFill>
        <p:spPr>
          <a:xfrm>
            <a:off x="-15480" y="938520"/>
            <a:ext cx="9905760" cy="587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(содержание)</a:t>
            </a:r>
            <a:endParaRPr/>
          </a:p>
        </p:txBody>
      </p:sp>
      <p:graphicFrame>
        <p:nvGraphicFramePr>
          <p:cNvPr id="204" name="Table 2"/>
          <p:cNvGraphicFramePr/>
          <p:nvPr/>
        </p:nvGraphicFramePr>
        <p:xfrm>
          <a:off x="236520" y="1125360"/>
          <a:ext cx="9469080" cy="3310200"/>
        </p:xfrm>
        <a:graphic>
          <a:graphicData uri="http://schemas.openxmlformats.org/drawingml/2006/table">
            <a:tbl>
              <a:tblPr/>
              <a:tblGrid>
                <a:gridCol w="8813520"/>
                <a:gridCol w="655560"/>
              </a:tblGrid>
              <a:tr h="506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Слайда</a:t>
                      </a:r>
                      <a:endParaRPr/>
                    </a:p>
                  </a:txBody>
                  <a:tcPr/>
                </a:tc>
              </a:tr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  <a:endParaRPr/>
                    </a:p>
                  </a:txBody>
                  <a:tcPr/>
                </a:tc>
              </a:tr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Космический снимок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29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Схема  расположения объекта на местности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  <a:endParaRPr/>
                    </a:p>
                  </a:txBody>
                  <a:tcPr/>
                </a:tc>
              </a:tr>
              <a:tr h="33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План расположения объекта на местности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  <a:endParaRPr/>
                    </a:p>
                  </a:txBody>
                  <a:tcPr/>
                </a:tc>
              </a:tr>
              <a:tr h="29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План-эвакуации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 7-10</a:t>
                      </a:r>
                      <a:endParaRPr/>
                    </a:p>
                  </a:txBody>
                  <a:tcPr/>
                </a:tc>
              </a:tr>
              <a:tr h="29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План чердака объекта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 11</a:t>
                      </a:r>
                      <a:endParaRPr/>
                    </a:p>
                  </a:txBody>
                  <a:tcPr/>
                </a:tc>
              </a:tr>
              <a:tr h="2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Оперативно-технические характеристики объекта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 12-15</a:t>
                      </a:r>
                      <a:endParaRPr/>
                    </a:p>
                  </a:txBody>
                  <a:tcPr/>
                </a:tc>
              </a:tr>
              <a:tr h="2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Лист учета проверки надзорными органами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 16</a:t>
                      </a:r>
                      <a:endParaRPr/>
                    </a:p>
                  </a:txBody>
                  <a:tcPr/>
                </a:tc>
              </a:tr>
              <a:tr h="28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Декларация пожарной безопасности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</a:rPr>
                        <a:t> 17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95760" tIns="47880" rIns="95760" bIns="47880"/>
          <a:lstStyle/>
          <a:p>
            <a:endParaRPr/>
          </a:p>
        </p:txBody>
      </p:sp>
      <p:pic>
        <p:nvPicPr>
          <p:cNvPr id="20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2640"/>
            <a:ext cx="9905760" cy="5805000"/>
          </a:xfrm>
          <a:prstGeom prst="rect">
            <a:avLst/>
          </a:prstGeom>
          <a:ln w="9360">
            <a:noFill/>
          </a:ln>
        </p:spPr>
      </p:pic>
      <p:sp>
        <p:nvSpPr>
          <p:cNvPr id="207" name="TextShape 2"/>
          <p:cNvSpPr txBox="1"/>
          <p:nvPr/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0" y="0"/>
            <a:ext cx="9905760" cy="105228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(космический снимок)</a:t>
            </a:r>
            <a:endParaRPr/>
          </a:p>
        </p:txBody>
      </p:sp>
      <p:sp>
        <p:nvSpPr>
          <p:cNvPr id="209" name="CustomShape 4"/>
          <p:cNvSpPr/>
          <p:nvPr/>
        </p:nvSpPr>
        <p:spPr>
          <a:xfrm>
            <a:off x="6032520" y="1125360"/>
            <a:ext cx="3744720" cy="1036440"/>
          </a:xfrm>
          <a:prstGeom prst="borderCallout1">
            <a:avLst>
              <a:gd name="adj1" fmla="val 11028"/>
              <a:gd name="adj2" fmla="val -2037"/>
              <a:gd name="adj3" fmla="val 223889"/>
              <a:gd name="adj4" fmla="val -71046"/>
            </a:avLst>
          </a:prstGeom>
          <a:solidFill>
            <a:srgbClr val="FFFF00"/>
          </a:solidFill>
          <a:ln w="9360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400" tIns="34200" rIns="68400" bIns="34200" anchor="ctr"/>
          <a:lstStyle/>
          <a:p>
            <a:pPr algn="ctr">
              <a:lnSpc>
                <a:spcPct val="100000"/>
              </a:lnSpc>
            </a:pPr>
            <a:r>
              <a:rPr lang="ru-RU" sz="10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368206 РД Буйнакский район с В. Казанище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Эл. Адрес: v-kazanische_school@mail.ru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телефон/факс отсутствуют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Директор школы – Атаева Галимат Магомедовна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моб:8 (928) 676-33-55</a:t>
            </a:r>
            <a:endParaRPr/>
          </a:p>
        </p:txBody>
      </p:sp>
      <p:pic>
        <p:nvPicPr>
          <p:cNvPr id="210" name="Picture 76"/>
          <p:cNvPicPr/>
          <p:nvPr/>
        </p:nvPicPr>
        <p:blipFill>
          <a:blip r:embed="rId3" cstate="print"/>
          <a:srcRect l="15891" t="30140" r="7309" b="16999"/>
          <a:stretch>
            <a:fillRect/>
          </a:stretch>
        </p:blipFill>
        <p:spPr>
          <a:xfrm>
            <a:off x="272880" y="1052640"/>
            <a:ext cx="2360160" cy="11426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1" name="Picture 2"/>
          <p:cNvPicPr/>
          <p:nvPr/>
        </p:nvPicPr>
        <p:blipFill>
          <a:blip r:embed="rId4" cstate="print"/>
          <a:srcRect l="48273" t="387904" r="-347182" b="-1981968"/>
          <a:stretch>
            <a:fillRect/>
          </a:stretch>
        </p:blipFill>
        <p:spPr>
          <a:xfrm>
            <a:off x="7113600" y="6093000"/>
            <a:ext cx="2349000" cy="5648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0" y="2332080"/>
            <a:ext cx="9905760" cy="4525560"/>
          </a:xfrm>
          <a:prstGeom prst="rect">
            <a:avLst/>
          </a:prstGeom>
        </p:spPr>
        <p:txBody>
          <a:bodyPr lIns="95760" tIns="47880" rIns="95760" bIns="47880"/>
          <a:lstStyle/>
          <a:p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0" y="0"/>
            <a:ext cx="9905760" cy="1402920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
</a:t>
            </a:r>
            <a:r>
              <a:rPr lang="ru-RU" sz="14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
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(схема расположения объекта на местности)</a:t>
            </a:r>
            <a:endParaRPr/>
          </a:p>
        </p:txBody>
      </p:sp>
      <p:pic>
        <p:nvPicPr>
          <p:cNvPr id="214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3000"/>
            <a:ext cx="9837360" cy="5444640"/>
          </a:xfrm>
          <a:prstGeom prst="rect">
            <a:avLst/>
          </a:prstGeom>
          <a:ln w="9360">
            <a:noFill/>
          </a:ln>
        </p:spPr>
      </p:pic>
      <p:sp>
        <p:nvSpPr>
          <p:cNvPr id="215" name="CustomShape 3"/>
          <p:cNvSpPr/>
          <p:nvPr/>
        </p:nvSpPr>
        <p:spPr>
          <a:xfrm rot="17527200">
            <a:off x="3270600" y="4722120"/>
            <a:ext cx="42120" cy="4572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16" name="CustomShape 4"/>
          <p:cNvSpPr/>
          <p:nvPr/>
        </p:nvSpPr>
        <p:spPr>
          <a:xfrm rot="17527200">
            <a:off x="2947680" y="4180680"/>
            <a:ext cx="582840" cy="410400"/>
          </a:xfrm>
          <a:prstGeom prst="rect">
            <a:avLst/>
          </a:prstGeom>
          <a:solidFill>
            <a:srgbClr val="B23333"/>
          </a:solidFill>
          <a:ln w="9360">
            <a:noFill/>
          </a:ln>
        </p:spPr>
      </p:sp>
      <p:sp>
        <p:nvSpPr>
          <p:cNvPr id="217" name="CustomShape 5"/>
          <p:cNvSpPr/>
          <p:nvPr/>
        </p:nvSpPr>
        <p:spPr>
          <a:xfrm rot="17527200">
            <a:off x="3260880" y="4278240"/>
            <a:ext cx="33120" cy="190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18" name="CustomShape 6"/>
          <p:cNvSpPr/>
          <p:nvPr/>
        </p:nvSpPr>
        <p:spPr>
          <a:xfrm rot="17527200">
            <a:off x="3264120" y="4308840"/>
            <a:ext cx="38520" cy="1080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19" name="CustomShape 7"/>
          <p:cNvSpPr/>
          <p:nvPr/>
        </p:nvSpPr>
        <p:spPr>
          <a:xfrm rot="17527200">
            <a:off x="3277800" y="4169160"/>
            <a:ext cx="48960" cy="190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0" name="CustomShape 8"/>
          <p:cNvSpPr/>
          <p:nvPr/>
        </p:nvSpPr>
        <p:spPr>
          <a:xfrm rot="17527200">
            <a:off x="3294000" y="4196160"/>
            <a:ext cx="33120" cy="190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1" name="CustomShape 9"/>
          <p:cNvSpPr/>
          <p:nvPr/>
        </p:nvSpPr>
        <p:spPr>
          <a:xfrm rot="17527200">
            <a:off x="3259800" y="4183200"/>
            <a:ext cx="33120" cy="1764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2" name="CustomShape 10"/>
          <p:cNvSpPr/>
          <p:nvPr/>
        </p:nvSpPr>
        <p:spPr>
          <a:xfrm rot="17527200">
            <a:off x="3110040" y="4626000"/>
            <a:ext cx="36720" cy="190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3" name="CustomShape 11"/>
          <p:cNvSpPr/>
          <p:nvPr/>
        </p:nvSpPr>
        <p:spPr>
          <a:xfrm rot="17527200">
            <a:off x="3098160" y="4627800"/>
            <a:ext cx="22680" cy="1512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4" name="CustomShape 12"/>
          <p:cNvSpPr/>
          <p:nvPr/>
        </p:nvSpPr>
        <p:spPr>
          <a:xfrm rot="17527200">
            <a:off x="3132360" y="4643280"/>
            <a:ext cx="22680" cy="1224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5" name="CustomShape 13"/>
          <p:cNvSpPr/>
          <p:nvPr/>
        </p:nvSpPr>
        <p:spPr>
          <a:xfrm rot="17527200">
            <a:off x="3171240" y="4475520"/>
            <a:ext cx="36720" cy="190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6" name="CustomShape 14"/>
          <p:cNvSpPr/>
          <p:nvPr/>
        </p:nvSpPr>
        <p:spPr>
          <a:xfrm rot="17527200">
            <a:off x="3178800" y="4510800"/>
            <a:ext cx="36720" cy="1224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7" name="CustomShape 15"/>
          <p:cNvSpPr/>
          <p:nvPr/>
        </p:nvSpPr>
        <p:spPr>
          <a:xfrm rot="17527200">
            <a:off x="3241440" y="4680360"/>
            <a:ext cx="36720" cy="1764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8" name="CustomShape 16"/>
          <p:cNvSpPr/>
          <p:nvPr/>
        </p:nvSpPr>
        <p:spPr>
          <a:xfrm rot="17527200">
            <a:off x="3228480" y="4681440"/>
            <a:ext cx="22680" cy="136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29" name="CustomShape 17"/>
          <p:cNvSpPr/>
          <p:nvPr/>
        </p:nvSpPr>
        <p:spPr>
          <a:xfrm rot="17527200">
            <a:off x="3263400" y="4695480"/>
            <a:ext cx="22680" cy="136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0" name="CustomShape 18"/>
          <p:cNvSpPr/>
          <p:nvPr/>
        </p:nvSpPr>
        <p:spPr>
          <a:xfrm rot="17527200">
            <a:off x="3302640" y="4529520"/>
            <a:ext cx="36720" cy="1764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1" name="CustomShape 19"/>
          <p:cNvSpPr/>
          <p:nvPr/>
        </p:nvSpPr>
        <p:spPr>
          <a:xfrm rot="17527200">
            <a:off x="3310200" y="4563000"/>
            <a:ext cx="36720" cy="136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2" name="CustomShape 20"/>
          <p:cNvSpPr/>
          <p:nvPr/>
        </p:nvSpPr>
        <p:spPr>
          <a:xfrm rot="17527200">
            <a:off x="3176640" y="4367160"/>
            <a:ext cx="128520" cy="4032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3" name="CustomShape 21"/>
          <p:cNvSpPr/>
          <p:nvPr/>
        </p:nvSpPr>
        <p:spPr>
          <a:xfrm rot="17527200">
            <a:off x="2776320" y="4283280"/>
            <a:ext cx="556560" cy="5292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4" name="CustomShape 22"/>
          <p:cNvSpPr/>
          <p:nvPr/>
        </p:nvSpPr>
        <p:spPr>
          <a:xfrm rot="17527200">
            <a:off x="3179520" y="4024800"/>
            <a:ext cx="26280" cy="4860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5" name="CustomShape 23"/>
          <p:cNvSpPr/>
          <p:nvPr/>
        </p:nvSpPr>
        <p:spPr>
          <a:xfrm rot="17527200">
            <a:off x="2960280" y="4568400"/>
            <a:ext cx="22680" cy="4860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6" name="CustomShape 24"/>
          <p:cNvSpPr/>
          <p:nvPr/>
        </p:nvSpPr>
        <p:spPr>
          <a:xfrm rot="17527200">
            <a:off x="3244320" y="4354920"/>
            <a:ext cx="12852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37" name="CustomShape 25"/>
          <p:cNvSpPr/>
          <p:nvPr/>
        </p:nvSpPr>
        <p:spPr>
          <a:xfrm rot="17527200">
            <a:off x="3305880" y="4438080"/>
            <a:ext cx="128520" cy="396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8" name="CustomShape 26"/>
          <p:cNvSpPr/>
          <p:nvPr/>
        </p:nvSpPr>
        <p:spPr>
          <a:xfrm rot="17527200">
            <a:off x="3325320" y="4446000"/>
            <a:ext cx="128520" cy="396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39" name="CustomShape 27"/>
          <p:cNvSpPr/>
          <p:nvPr/>
        </p:nvSpPr>
        <p:spPr>
          <a:xfrm rot="17527200">
            <a:off x="3348000" y="4454280"/>
            <a:ext cx="128520" cy="540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40" name="CustomShape 28"/>
          <p:cNvSpPr/>
          <p:nvPr/>
        </p:nvSpPr>
        <p:spPr>
          <a:xfrm rot="17527200">
            <a:off x="3298320" y="4327200"/>
            <a:ext cx="57960" cy="11412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41" name="CustomShape 29"/>
          <p:cNvSpPr/>
          <p:nvPr/>
        </p:nvSpPr>
        <p:spPr>
          <a:xfrm rot="17527200">
            <a:off x="3298320" y="4327200"/>
            <a:ext cx="57960" cy="11412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42" name="CustomShape 30"/>
          <p:cNvSpPr/>
          <p:nvPr/>
        </p:nvSpPr>
        <p:spPr>
          <a:xfrm rot="17527200">
            <a:off x="3274200" y="4388400"/>
            <a:ext cx="56160" cy="11412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43" name="CustomShape 31"/>
          <p:cNvSpPr/>
          <p:nvPr/>
        </p:nvSpPr>
        <p:spPr>
          <a:xfrm rot="17527200">
            <a:off x="3306600" y="4385520"/>
            <a:ext cx="57960" cy="39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44" name="CustomShape 32"/>
          <p:cNvSpPr/>
          <p:nvPr/>
        </p:nvSpPr>
        <p:spPr>
          <a:xfrm rot="17527200">
            <a:off x="3400200" y="4321800"/>
            <a:ext cx="38520" cy="946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45" name="CustomShape 33"/>
          <p:cNvSpPr/>
          <p:nvPr/>
        </p:nvSpPr>
        <p:spPr>
          <a:xfrm rot="17527200">
            <a:off x="3346920" y="4476600"/>
            <a:ext cx="19080" cy="94680"/>
          </a:xfrm>
          <a:prstGeom prst="rect">
            <a:avLst/>
          </a:prstGeom>
          <a:solidFill>
            <a:srgbClr val="7C0000"/>
          </a:solidFill>
          <a:ln w="9360">
            <a:noFill/>
          </a:ln>
        </p:spPr>
      </p:sp>
      <p:sp>
        <p:nvSpPr>
          <p:cNvPr id="246" name="CustomShape 34"/>
          <p:cNvSpPr/>
          <p:nvPr/>
        </p:nvSpPr>
        <p:spPr>
          <a:xfrm rot="17527200">
            <a:off x="3317400" y="4435920"/>
            <a:ext cx="128520" cy="17640"/>
          </a:xfrm>
          <a:prstGeom prst="rect">
            <a:avLst/>
          </a:prstGeom>
          <a:solidFill>
            <a:srgbClr val="B23333"/>
          </a:solidFill>
          <a:ln w="9360">
            <a:noFill/>
          </a:ln>
        </p:spPr>
      </p:sp>
      <p:sp>
        <p:nvSpPr>
          <p:cNvPr id="247" name="CustomShape 35"/>
          <p:cNvSpPr/>
          <p:nvPr/>
        </p:nvSpPr>
        <p:spPr>
          <a:xfrm rot="17527200">
            <a:off x="3335760" y="4444560"/>
            <a:ext cx="128520" cy="15120"/>
          </a:xfrm>
          <a:prstGeom prst="rect">
            <a:avLst/>
          </a:prstGeom>
          <a:solidFill>
            <a:srgbClr val="B23333"/>
          </a:solidFill>
          <a:ln w="9360">
            <a:noFill/>
          </a:ln>
        </p:spPr>
      </p:sp>
      <p:sp>
        <p:nvSpPr>
          <p:cNvPr id="248" name="CustomShape 36"/>
          <p:cNvSpPr/>
          <p:nvPr/>
        </p:nvSpPr>
        <p:spPr>
          <a:xfrm rot="17527200">
            <a:off x="3357720" y="4453560"/>
            <a:ext cx="128520" cy="15120"/>
          </a:xfrm>
          <a:prstGeom prst="rect">
            <a:avLst/>
          </a:prstGeom>
          <a:solidFill>
            <a:srgbClr val="B23333"/>
          </a:solidFill>
          <a:ln w="9360">
            <a:noFill/>
          </a:ln>
        </p:spPr>
      </p:sp>
      <p:sp>
        <p:nvSpPr>
          <p:cNvPr id="249" name="CustomShape 37"/>
          <p:cNvSpPr/>
          <p:nvPr/>
        </p:nvSpPr>
        <p:spPr>
          <a:xfrm rot="17527200">
            <a:off x="3306600" y="4385520"/>
            <a:ext cx="5796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0" name="CustomShape 38"/>
          <p:cNvSpPr/>
          <p:nvPr/>
        </p:nvSpPr>
        <p:spPr>
          <a:xfrm rot="17527200">
            <a:off x="3282840" y="4447440"/>
            <a:ext cx="5616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1" name="CustomShape 39"/>
          <p:cNvSpPr/>
          <p:nvPr/>
        </p:nvSpPr>
        <p:spPr>
          <a:xfrm rot="17527200">
            <a:off x="3317040" y="4400280"/>
            <a:ext cx="3240" cy="2052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2" name="CustomShape 40"/>
          <p:cNvSpPr/>
          <p:nvPr/>
        </p:nvSpPr>
        <p:spPr>
          <a:xfrm rot="17527200">
            <a:off x="3303720" y="4409280"/>
            <a:ext cx="22680" cy="2052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3" name="CustomShape 41"/>
          <p:cNvSpPr/>
          <p:nvPr/>
        </p:nvSpPr>
        <p:spPr>
          <a:xfrm rot="17527200">
            <a:off x="3322080" y="4390560"/>
            <a:ext cx="57960" cy="64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4" name="CustomShape 42"/>
          <p:cNvSpPr/>
          <p:nvPr/>
        </p:nvSpPr>
        <p:spPr>
          <a:xfrm rot="17527200">
            <a:off x="3297960" y="4452480"/>
            <a:ext cx="56160" cy="64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5" name="CustomShape 43"/>
          <p:cNvSpPr/>
          <p:nvPr/>
        </p:nvSpPr>
        <p:spPr>
          <a:xfrm rot="17527200">
            <a:off x="3403080" y="4367160"/>
            <a:ext cx="38520" cy="64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6" name="CustomShape 44"/>
          <p:cNvSpPr/>
          <p:nvPr/>
        </p:nvSpPr>
        <p:spPr>
          <a:xfrm rot="17527200">
            <a:off x="3349800" y="4521960"/>
            <a:ext cx="19080" cy="64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57" name="CustomShape 45"/>
          <p:cNvSpPr/>
          <p:nvPr/>
        </p:nvSpPr>
        <p:spPr>
          <a:xfrm rot="17527200">
            <a:off x="3224520" y="4079520"/>
            <a:ext cx="525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58" name="CustomShape 46"/>
          <p:cNvSpPr/>
          <p:nvPr/>
        </p:nvSpPr>
        <p:spPr>
          <a:xfrm rot="17527200">
            <a:off x="3327840" y="4221720"/>
            <a:ext cx="561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59" name="CustomShape 47"/>
          <p:cNvSpPr/>
          <p:nvPr/>
        </p:nvSpPr>
        <p:spPr>
          <a:xfrm rot="17527200">
            <a:off x="3083760" y="4430160"/>
            <a:ext cx="489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0" name="CustomShape 48"/>
          <p:cNvSpPr/>
          <p:nvPr/>
        </p:nvSpPr>
        <p:spPr>
          <a:xfrm rot="17527200">
            <a:off x="3153600" y="4266360"/>
            <a:ext cx="4212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1" name="CustomShape 49"/>
          <p:cNvSpPr/>
          <p:nvPr/>
        </p:nvSpPr>
        <p:spPr>
          <a:xfrm rot="17527200">
            <a:off x="3188160" y="4164840"/>
            <a:ext cx="561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2" name="CustomShape 50"/>
          <p:cNvSpPr/>
          <p:nvPr/>
        </p:nvSpPr>
        <p:spPr>
          <a:xfrm rot="17527200">
            <a:off x="3364200" y="4136400"/>
            <a:ext cx="525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3" name="CustomShape 51"/>
          <p:cNvSpPr/>
          <p:nvPr/>
        </p:nvSpPr>
        <p:spPr>
          <a:xfrm rot="17527200">
            <a:off x="3115440" y="4343400"/>
            <a:ext cx="561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4" name="CustomShape 52"/>
          <p:cNvSpPr/>
          <p:nvPr/>
        </p:nvSpPr>
        <p:spPr>
          <a:xfrm rot="17527200">
            <a:off x="3045240" y="4520160"/>
            <a:ext cx="525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5" name="CustomShape 53"/>
          <p:cNvSpPr/>
          <p:nvPr/>
        </p:nvSpPr>
        <p:spPr>
          <a:xfrm rot="17527200">
            <a:off x="3223440" y="4487040"/>
            <a:ext cx="489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6" name="CustomShape 54"/>
          <p:cNvSpPr/>
          <p:nvPr/>
        </p:nvSpPr>
        <p:spPr>
          <a:xfrm rot="17527200">
            <a:off x="3185280" y="4577040"/>
            <a:ext cx="52560" cy="99000"/>
          </a:xfrm>
          <a:prstGeom prst="rect">
            <a:avLst/>
          </a:prstGeom>
          <a:solidFill>
            <a:srgbClr val="26CCD8"/>
          </a:solidFill>
          <a:ln w="9360">
            <a:noFill/>
          </a:ln>
        </p:spPr>
      </p:sp>
      <p:sp>
        <p:nvSpPr>
          <p:cNvPr id="267" name="CustomShape 55"/>
          <p:cNvSpPr/>
          <p:nvPr/>
        </p:nvSpPr>
        <p:spPr>
          <a:xfrm rot="17527200">
            <a:off x="3142800" y="4246200"/>
            <a:ext cx="7380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68" name="CustomShape 56"/>
          <p:cNvSpPr/>
          <p:nvPr/>
        </p:nvSpPr>
        <p:spPr>
          <a:xfrm rot="17527200">
            <a:off x="3183120" y="4222440"/>
            <a:ext cx="1188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69" name="CustomShape 57"/>
          <p:cNvSpPr/>
          <p:nvPr/>
        </p:nvSpPr>
        <p:spPr>
          <a:xfrm rot="17527200">
            <a:off x="3178800" y="4158720"/>
            <a:ext cx="7200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0" name="CustomShape 58"/>
          <p:cNvSpPr/>
          <p:nvPr/>
        </p:nvSpPr>
        <p:spPr>
          <a:xfrm rot="17527200">
            <a:off x="3222000" y="4133160"/>
            <a:ext cx="684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1" name="CustomShape 59"/>
          <p:cNvSpPr/>
          <p:nvPr/>
        </p:nvSpPr>
        <p:spPr>
          <a:xfrm rot="17527200">
            <a:off x="3220200" y="4075200"/>
            <a:ext cx="5796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2" name="CustomShape 60"/>
          <p:cNvSpPr/>
          <p:nvPr/>
        </p:nvSpPr>
        <p:spPr>
          <a:xfrm rot="17527200">
            <a:off x="3258720" y="4048920"/>
            <a:ext cx="144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3" name="CustomShape 61"/>
          <p:cNvSpPr/>
          <p:nvPr/>
        </p:nvSpPr>
        <p:spPr>
          <a:xfrm rot="17527200">
            <a:off x="3321000" y="4217040"/>
            <a:ext cx="7200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4" name="CustomShape 62"/>
          <p:cNvSpPr/>
          <p:nvPr/>
        </p:nvSpPr>
        <p:spPr>
          <a:xfrm rot="17527200">
            <a:off x="3363840" y="4191480"/>
            <a:ext cx="684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5" name="CustomShape 63"/>
          <p:cNvSpPr/>
          <p:nvPr/>
        </p:nvSpPr>
        <p:spPr>
          <a:xfrm rot="17527200">
            <a:off x="3362040" y="4133160"/>
            <a:ext cx="5796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6" name="CustomShape 64"/>
          <p:cNvSpPr/>
          <p:nvPr/>
        </p:nvSpPr>
        <p:spPr>
          <a:xfrm rot="17527200">
            <a:off x="3400920" y="4107240"/>
            <a:ext cx="144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7" name="CustomShape 65"/>
          <p:cNvSpPr/>
          <p:nvPr/>
        </p:nvSpPr>
        <p:spPr>
          <a:xfrm rot="17527200">
            <a:off x="3111480" y="4336920"/>
            <a:ext cx="6156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8" name="CustomShape 66"/>
          <p:cNvSpPr/>
          <p:nvPr/>
        </p:nvSpPr>
        <p:spPr>
          <a:xfrm rot="17527200">
            <a:off x="3129840" y="4364280"/>
            <a:ext cx="324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79" name="CustomShape 67"/>
          <p:cNvSpPr/>
          <p:nvPr/>
        </p:nvSpPr>
        <p:spPr>
          <a:xfrm rot="17527200">
            <a:off x="3072960" y="4423680"/>
            <a:ext cx="6876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0" name="CustomShape 68"/>
          <p:cNvSpPr/>
          <p:nvPr/>
        </p:nvSpPr>
        <p:spPr>
          <a:xfrm rot="17527200">
            <a:off x="3093480" y="4454280"/>
            <a:ext cx="324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1" name="CustomShape 69"/>
          <p:cNvSpPr/>
          <p:nvPr/>
        </p:nvSpPr>
        <p:spPr>
          <a:xfrm rot="17527200">
            <a:off x="3036240" y="4503240"/>
            <a:ext cx="7740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2" name="CustomShape 70"/>
          <p:cNvSpPr/>
          <p:nvPr/>
        </p:nvSpPr>
        <p:spPr>
          <a:xfrm rot="17527200">
            <a:off x="3058200" y="4536000"/>
            <a:ext cx="6840" cy="11988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3" name="CustomShape 71"/>
          <p:cNvSpPr/>
          <p:nvPr/>
        </p:nvSpPr>
        <p:spPr>
          <a:xfrm rot="17527200">
            <a:off x="3214440" y="4482000"/>
            <a:ext cx="6876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4" name="CustomShape 72"/>
          <p:cNvSpPr/>
          <p:nvPr/>
        </p:nvSpPr>
        <p:spPr>
          <a:xfrm rot="17527200">
            <a:off x="3234960" y="4512600"/>
            <a:ext cx="324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5" name="CustomShape 73"/>
          <p:cNvSpPr/>
          <p:nvPr/>
        </p:nvSpPr>
        <p:spPr>
          <a:xfrm rot="17527200">
            <a:off x="3178080" y="4561560"/>
            <a:ext cx="7740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6" name="CustomShape 74"/>
          <p:cNvSpPr/>
          <p:nvPr/>
        </p:nvSpPr>
        <p:spPr>
          <a:xfrm rot="17527200">
            <a:off x="3200040" y="4594320"/>
            <a:ext cx="6840" cy="11844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7" name="CustomShape 75"/>
          <p:cNvSpPr/>
          <p:nvPr/>
        </p:nvSpPr>
        <p:spPr>
          <a:xfrm rot="17527200">
            <a:off x="3144600" y="4304880"/>
            <a:ext cx="7380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8" name="CustomShape 76"/>
          <p:cNvSpPr/>
          <p:nvPr/>
        </p:nvSpPr>
        <p:spPr>
          <a:xfrm rot="17527200">
            <a:off x="3180960" y="4217400"/>
            <a:ext cx="7200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89" name="CustomShape 77"/>
          <p:cNvSpPr/>
          <p:nvPr/>
        </p:nvSpPr>
        <p:spPr>
          <a:xfrm rot="17527200">
            <a:off x="3222000" y="4133520"/>
            <a:ext cx="5796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90" name="CustomShape 78"/>
          <p:cNvSpPr/>
          <p:nvPr/>
        </p:nvSpPr>
        <p:spPr>
          <a:xfrm rot="17527200">
            <a:off x="3113640" y="4395960"/>
            <a:ext cx="6156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91" name="CustomShape 79"/>
          <p:cNvSpPr/>
          <p:nvPr/>
        </p:nvSpPr>
        <p:spPr>
          <a:xfrm rot="17527200">
            <a:off x="3074760" y="4482720"/>
            <a:ext cx="6876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92" name="CustomShape 80"/>
          <p:cNvSpPr/>
          <p:nvPr/>
        </p:nvSpPr>
        <p:spPr>
          <a:xfrm rot="17527200">
            <a:off x="3038400" y="4561920"/>
            <a:ext cx="77400" cy="3960"/>
          </a:xfrm>
          <a:prstGeom prst="rect">
            <a:avLst/>
          </a:prstGeom>
          <a:solidFill>
            <a:srgbClr val="FFE5B7"/>
          </a:solidFill>
          <a:ln w="9360">
            <a:noFill/>
          </a:ln>
        </p:spPr>
      </p:sp>
      <p:sp>
        <p:nvSpPr>
          <p:cNvPr id="293" name="CustomShape 81"/>
          <p:cNvSpPr/>
          <p:nvPr/>
        </p:nvSpPr>
        <p:spPr>
          <a:xfrm rot="17527200">
            <a:off x="3075840" y="4420080"/>
            <a:ext cx="6840" cy="108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94" name="CustomShape 82"/>
          <p:cNvSpPr/>
          <p:nvPr/>
        </p:nvSpPr>
        <p:spPr>
          <a:xfrm>
            <a:off x="818280" y="2642040"/>
            <a:ext cx="461160" cy="441000"/>
          </a:xfrm>
          <a:prstGeom prst="rect">
            <a:avLst/>
          </a:prstGeom>
          <a:gradFill>
            <a:gsLst>
              <a:gs pos="0">
                <a:srgbClr val="FFEBFA"/>
              </a:gs>
              <a:gs pos="50000">
                <a:srgbClr val="5E9EFF"/>
              </a:gs>
              <a:gs pos="100000">
                <a:srgbClr val="FFEBFA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12600" tIns="12600" rIns="12600" bIns="12600" anchor="ctr"/>
          <a:lstStyle/>
          <a:p>
            <a:pPr algn="ctr">
              <a:lnSpc>
                <a:spcPct val="100000"/>
              </a:lnSpc>
            </a:pPr>
            <a:r>
              <a:rPr lang="ru-RU" sz="800">
                <a:solidFill>
                  <a:srgbClr val="000000"/>
                </a:solidFill>
                <a:latin typeface="Times New Roman"/>
              </a:rPr>
              <a:t>ЦРБ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800">
                <a:solidFill>
                  <a:srgbClr val="000000"/>
                </a:solidFill>
                <a:latin typeface="Times New Roman"/>
              </a:rPr>
              <a:t>500</a:t>
            </a:r>
            <a:endParaRPr/>
          </a:p>
        </p:txBody>
      </p:sp>
      <p:sp>
        <p:nvSpPr>
          <p:cNvPr id="295" name="CustomShape 83"/>
          <p:cNvSpPr/>
          <p:nvPr/>
        </p:nvSpPr>
        <p:spPr>
          <a:xfrm>
            <a:off x="352080" y="2846160"/>
            <a:ext cx="411120" cy="231480"/>
          </a:xfrm>
          <a:prstGeom prst="rect">
            <a:avLst/>
          </a:prstGeom>
          <a:gradFill>
            <a:gsLst>
              <a:gs pos="0">
                <a:srgbClr val="FFEBFA"/>
              </a:gs>
              <a:gs pos="50000">
                <a:srgbClr val="5E9EFF"/>
              </a:gs>
              <a:gs pos="100000">
                <a:srgbClr val="FFEBFA"/>
              </a:gs>
            </a:gsLst>
            <a:lin ang="5400000"/>
          </a:gradFill>
          <a:ln w="6480">
            <a:solidFill>
              <a:srgbClr val="FF0000"/>
            </a:solidFill>
            <a:miter/>
          </a:ln>
        </p:spPr>
      </p:sp>
      <p:sp>
        <p:nvSpPr>
          <p:cNvPr id="296" name="Line 84"/>
          <p:cNvSpPr/>
          <p:nvPr/>
        </p:nvSpPr>
        <p:spPr>
          <a:xfrm flipV="1">
            <a:off x="354960" y="2699280"/>
            <a:ext cx="209520" cy="146880"/>
          </a:xfrm>
          <a:prstGeom prst="line">
            <a:avLst/>
          </a:prstGeom>
          <a:ln w="6480">
            <a:solidFill>
              <a:srgbClr val="FF0000"/>
            </a:solidFill>
            <a:round/>
          </a:ln>
        </p:spPr>
      </p:sp>
      <p:sp>
        <p:nvSpPr>
          <p:cNvPr id="297" name="Line 85"/>
          <p:cNvSpPr/>
          <p:nvPr/>
        </p:nvSpPr>
        <p:spPr>
          <a:xfrm>
            <a:off x="567360" y="2699280"/>
            <a:ext cx="192600" cy="138240"/>
          </a:xfrm>
          <a:prstGeom prst="line">
            <a:avLst/>
          </a:prstGeom>
          <a:ln w="6480">
            <a:solidFill>
              <a:srgbClr val="FF0000"/>
            </a:solidFill>
            <a:round/>
          </a:ln>
        </p:spPr>
      </p:sp>
      <p:sp>
        <p:nvSpPr>
          <p:cNvPr id="298" name="CustomShape 86"/>
          <p:cNvSpPr/>
          <p:nvPr/>
        </p:nvSpPr>
        <p:spPr>
          <a:xfrm>
            <a:off x="2432160" y="1483560"/>
            <a:ext cx="791640" cy="70920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txBody>
          <a:bodyPr lIns="0" tIns="35280" rIns="0" bIns="35280" anchor="ctr"/>
          <a:lstStyle/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ПЧ – 12 МЧС РФ по РД</a:t>
            </a:r>
            <a:endParaRPr/>
          </a:p>
        </p:txBody>
      </p:sp>
      <p:pic>
        <p:nvPicPr>
          <p:cNvPr id="299" name="Picture 1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20" y="1916280"/>
            <a:ext cx="718920" cy="587160"/>
          </a:xfrm>
          <a:prstGeom prst="rect">
            <a:avLst/>
          </a:prstGeom>
          <a:ln>
            <a:noFill/>
          </a:ln>
        </p:spPr>
      </p:pic>
      <p:sp>
        <p:nvSpPr>
          <p:cNvPr id="300" name="CustomShape 87"/>
          <p:cNvSpPr/>
          <p:nvPr/>
        </p:nvSpPr>
        <p:spPr>
          <a:xfrm>
            <a:off x="1358280" y="1773360"/>
            <a:ext cx="81036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РОВД</a:t>
            </a:r>
            <a:endParaRPr/>
          </a:p>
        </p:txBody>
      </p:sp>
      <p:sp>
        <p:nvSpPr>
          <p:cNvPr id="301" name="Line 88"/>
          <p:cNvSpPr/>
          <p:nvPr/>
        </p:nvSpPr>
        <p:spPr>
          <a:xfrm flipH="1" flipV="1">
            <a:off x="2865240" y="2205000"/>
            <a:ext cx="647640" cy="2016000"/>
          </a:xfrm>
          <a:prstGeom prst="line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02" name="Line 89"/>
          <p:cNvSpPr/>
          <p:nvPr/>
        </p:nvSpPr>
        <p:spPr>
          <a:xfrm flipH="1" flipV="1">
            <a:off x="1280880" y="2997000"/>
            <a:ext cx="2158920" cy="1152720"/>
          </a:xfrm>
          <a:prstGeom prst="line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03" name="Line 90"/>
          <p:cNvSpPr/>
          <p:nvPr/>
        </p:nvSpPr>
        <p:spPr>
          <a:xfrm flipH="1" flipV="1">
            <a:off x="1857240" y="2349360"/>
            <a:ext cx="1582560" cy="1800360"/>
          </a:xfrm>
          <a:prstGeom prst="line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04" name="CustomShape 91"/>
          <p:cNvSpPr/>
          <p:nvPr/>
        </p:nvSpPr>
        <p:spPr>
          <a:xfrm rot="14995800">
            <a:off x="2685240" y="2673000"/>
            <a:ext cx="863280" cy="36000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19 км.</a:t>
            </a:r>
            <a:endParaRPr/>
          </a:p>
        </p:txBody>
      </p:sp>
      <p:sp>
        <p:nvSpPr>
          <p:cNvPr id="305" name="CustomShape 92"/>
          <p:cNvSpPr/>
          <p:nvPr/>
        </p:nvSpPr>
        <p:spPr>
          <a:xfrm rot="13629000">
            <a:off x="1893240" y="2817000"/>
            <a:ext cx="863280" cy="36000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17 км.</a:t>
            </a:r>
            <a:endParaRPr/>
          </a:p>
        </p:txBody>
      </p:sp>
      <p:sp>
        <p:nvSpPr>
          <p:cNvPr id="306" name="CustomShape 93"/>
          <p:cNvSpPr/>
          <p:nvPr/>
        </p:nvSpPr>
        <p:spPr>
          <a:xfrm rot="12728400">
            <a:off x="1568520" y="3213360"/>
            <a:ext cx="863280" cy="36000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19 км.</a:t>
            </a:r>
            <a:endParaRPr/>
          </a:p>
        </p:txBody>
      </p:sp>
      <p:sp>
        <p:nvSpPr>
          <p:cNvPr id="307" name="CustomShape 94"/>
          <p:cNvSpPr/>
          <p:nvPr/>
        </p:nvSpPr>
        <p:spPr>
          <a:xfrm>
            <a:off x="4737240" y="4149720"/>
            <a:ext cx="3392280" cy="1650600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txBody>
          <a:bodyPr lIns="127800" tIns="64080" rIns="127800" bIns="64080"/>
          <a:lstStyle/>
          <a:p>
            <a:pPr>
              <a:lnSpc>
                <a:spcPct val="100000"/>
              </a:lnSpc>
            </a:pPr>
            <a:r>
              <a:rPr lang="ru-RU" sz="1000" b="1" u="sng">
                <a:solidFill>
                  <a:srgbClr val="000000"/>
                </a:solidFill>
                <a:latin typeface="Times New Roman"/>
              </a:rPr>
              <a:t>Общая характеристика населенного пункта: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площадь территории – 3,46 кв км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количество проживающего населения – 8667  чел. 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(из них детей 2432) 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количество домов –2090 (из них нежилых 0);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социально-значимых объектов – 5;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котельных – 0;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д/к – 0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детский сад – 1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- школы – 2</a:t>
            </a:r>
            <a:endParaRPr/>
          </a:p>
        </p:txBody>
      </p:sp>
      <p:sp>
        <p:nvSpPr>
          <p:cNvPr id="308" name="CustomShape 95"/>
          <p:cNvSpPr/>
          <p:nvPr/>
        </p:nvSpPr>
        <p:spPr>
          <a:xfrm>
            <a:off x="6897600" y="1413000"/>
            <a:ext cx="2671560" cy="1174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1" u="sng">
                <a:solidFill>
                  <a:srgbClr val="000000"/>
                </a:solidFill>
                <a:latin typeface="Times New Roman"/>
              </a:rPr>
              <a:t>МУЗ «Буйнакская ЦРБ» (БСМП)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368206, РД  г.Буйнакск, ул. Ленина, 85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Главный врач – Мамаев М.А.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FF"/>
                </a:solidFill>
                <a:latin typeface="Times New Roman"/>
              </a:rPr>
              <a:t>раб:8(87237) 2-24-12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 b="1" u="sng">
                <a:solidFill>
                  <a:srgbClr val="000000"/>
                </a:solidFill>
                <a:latin typeface="Times New Roman"/>
              </a:rPr>
              <a:t>Телефон приемного отделения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8(87237) 3-29-83</a:t>
            </a:r>
            <a:endParaRPr/>
          </a:p>
        </p:txBody>
      </p:sp>
      <p:sp>
        <p:nvSpPr>
          <p:cNvPr id="309" name="CustomShape 96"/>
          <p:cNvSpPr/>
          <p:nvPr/>
        </p:nvSpPr>
        <p:spPr>
          <a:xfrm>
            <a:off x="6897600" y="2924280"/>
            <a:ext cx="2592000" cy="10094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000" b="1" u="sng">
                <a:solidFill>
                  <a:srgbClr val="000000"/>
                </a:solidFill>
                <a:latin typeface="Times New Roman"/>
              </a:rPr>
              <a:t>Начальник ПЧ-12 </a:t>
            </a:r>
            <a:r>
              <a:rPr lang="ru-RU" sz="1000">
                <a:solidFill>
                  <a:srgbClr val="000000"/>
                </a:solidFill>
                <a:latin typeface="Times New Roman"/>
              </a:rPr>
              <a:t>м-р в/с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Дагиров Умалат Абзагирович 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Тел/факс 8(237) 2-10-75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моб: 8(903) 429-59-05 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диспетчерская – 8(237)  2-11-91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                             8(237) 55-15-12</a:t>
            </a:r>
            <a:endParaRPr/>
          </a:p>
        </p:txBody>
      </p:sp>
      <p:sp>
        <p:nvSpPr>
          <p:cNvPr id="310" name="CustomShape 97"/>
          <p:cNvSpPr/>
          <p:nvPr/>
        </p:nvSpPr>
        <p:spPr>
          <a:xfrm>
            <a:off x="0" y="4797360"/>
            <a:ext cx="3018960" cy="8935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000" b="1" u="sng">
                <a:solidFill>
                  <a:srgbClr val="000000"/>
                </a:solidFill>
                <a:latin typeface="Times New Roman"/>
              </a:rPr>
              <a:t>Начальник РОВД по Буйнакскому району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Яхьяев Заур Усманович 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моб:8(928) 681-45-86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раб:8(87237) 2-76-00</a:t>
            </a:r>
            <a:endParaRPr/>
          </a:p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imes New Roman"/>
              </a:rPr>
              <a:t>Дежурная часть – 8(87237) 2-11-90</a:t>
            </a:r>
            <a:endParaRPr/>
          </a:p>
        </p:txBody>
      </p:sp>
      <p:graphicFrame>
        <p:nvGraphicFramePr>
          <p:cNvPr id="311" name="Table 98"/>
          <p:cNvGraphicFramePr/>
          <p:nvPr/>
        </p:nvGraphicFramePr>
        <p:xfrm>
          <a:off x="0" y="5884920"/>
          <a:ext cx="9896040" cy="1515870"/>
        </p:xfrm>
        <a:graphic>
          <a:graphicData uri="http://schemas.openxmlformats.org/drawingml/2006/table">
            <a:tbl>
              <a:tblPr/>
              <a:tblGrid>
                <a:gridCol w="879120"/>
                <a:gridCol w="879120"/>
                <a:gridCol w="814320"/>
                <a:gridCol w="615600"/>
                <a:gridCol w="1085760"/>
                <a:gridCol w="906120"/>
                <a:gridCol w="1746000"/>
                <a:gridCol w="1741320"/>
                <a:gridCol w="1228680"/>
              </a:tblGrid>
              <a:tr h="174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ОБЩАЯ ИНФОРМАЦИЯ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Год постр-ки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Дата послед. кап. ремонта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Кол-во этажей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</a:rPr>
                        <a:t>Общ.выс.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Размеры геометрич.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(Жилого здания)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Общ. площ. компл.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Среднее количество нахождения людей / персонала в здании (чел.)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Количество людей / персонала находящихся в здании круглосуточно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Количество выходов</a:t>
                      </a:r>
                      <a:endParaRPr/>
                    </a:p>
                  </a:txBody>
                  <a:tcPr/>
                </a:tc>
              </a:tr>
              <a:tr h="31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1980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</a:rPr>
                        <a:t>Не производился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</a:rPr>
                        <a:t>8 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</a:rPr>
                        <a:t>92,20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х56,65 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</a:rPr>
                        <a:t>3071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,3  м2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</a:rPr>
                        <a:t>395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/58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2" name="CustomShape 99"/>
          <p:cNvSpPr/>
          <p:nvPr/>
        </p:nvSpPr>
        <p:spPr>
          <a:xfrm>
            <a:off x="3800520" y="1773360"/>
            <a:ext cx="1296720" cy="502920"/>
          </a:xfrm>
          <a:prstGeom prst="rect">
            <a:avLst/>
          </a:prstGeom>
          <a:solidFill>
            <a:srgbClr val="33CCCC"/>
          </a:solidFill>
          <a:ln>
            <a:solidFill>
              <a:srgbClr val="000000"/>
            </a:solidFill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000" b="1" u="sng">
                <a:solidFill>
                  <a:srgbClr val="000000"/>
                </a:solidFill>
                <a:latin typeface="Times New Roman"/>
              </a:rPr>
              <a:t>Участковая больница</a:t>
            </a:r>
            <a:endParaRPr/>
          </a:p>
          <a:p>
            <a:pPr>
              <a:lnSpc>
                <a:spcPct val="100000"/>
              </a:lnSpc>
            </a:pPr>
            <a:r>
              <a:rPr lang="ru-RU" sz="1000" b="1" u="sng">
                <a:solidFill>
                  <a:srgbClr val="000000"/>
                </a:solidFill>
                <a:latin typeface="Times New Roman"/>
              </a:rPr>
              <a:t>С. Н. Казанище</a:t>
            </a:r>
            <a:endParaRPr/>
          </a:p>
        </p:txBody>
      </p:sp>
      <p:sp>
        <p:nvSpPr>
          <p:cNvPr id="313" name="Line 100"/>
          <p:cNvSpPr/>
          <p:nvPr/>
        </p:nvSpPr>
        <p:spPr>
          <a:xfrm flipV="1">
            <a:off x="3512880" y="2349360"/>
            <a:ext cx="647640" cy="1800360"/>
          </a:xfrm>
          <a:prstGeom prst="line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14" name="CustomShape 101"/>
          <p:cNvSpPr/>
          <p:nvPr/>
        </p:nvSpPr>
        <p:spPr>
          <a:xfrm rot="17333400">
            <a:off x="3582720" y="2992320"/>
            <a:ext cx="758520" cy="364680"/>
          </a:xfrm>
          <a:prstGeom prst="rect">
            <a:avLst/>
          </a:prstGeom>
          <a:solidFill>
            <a:srgbClr val="4F81BD"/>
          </a:solidFill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5 км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 dirty="0" smtClean="0">
                <a:solidFill>
                  <a:srgbClr val="000000"/>
                </a:solidFill>
                <a:latin typeface="Times New Roman"/>
              </a:rPr>
              <a:t>СХЕМА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>ОБЪЕКТА МИНИСТЕРСТВА ОБРАЗОВАНИЯ РД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500" u="sng" dirty="0" smtClean="0">
                <a:solidFill>
                  <a:srgbClr val="000000"/>
                </a:solidFill>
                <a:latin typeface="Times New Roman"/>
              </a:rPr>
              <a:t>МКОУ «В-</a:t>
            </a:r>
            <a:r>
              <a:rPr lang="ru-RU" sz="1500" u="sng" dirty="0" err="1" smtClean="0">
                <a:solidFill>
                  <a:srgbClr val="000000"/>
                </a:solidFill>
                <a:latin typeface="Times New Roman"/>
              </a:rPr>
              <a:t>Казанищенская</a:t>
            </a:r>
            <a:r>
              <a:rPr lang="ru-RU" sz="1500" u="sng" dirty="0" smtClean="0">
                <a:solidFill>
                  <a:srgbClr val="000000"/>
                </a:solidFill>
                <a:latin typeface="Times New Roman"/>
              </a:rPr>
              <a:t> СОШ № 1»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/>
              </a:rPr>
              <a:t>(план расположения объекта на местности)</a:t>
            </a:r>
            <a:endParaRPr dirty="0"/>
          </a:p>
        </p:txBody>
      </p:sp>
      <p:sp>
        <p:nvSpPr>
          <p:cNvPr id="316" name="CustomShape 2"/>
          <p:cNvSpPr/>
          <p:nvPr/>
        </p:nvSpPr>
        <p:spPr>
          <a:xfrm rot="16195800" flipV="1">
            <a:off x="7077240" y="1266753"/>
            <a:ext cx="286920" cy="502920"/>
          </a:xfrm>
          <a:prstGeom prst="rect">
            <a:avLst/>
          </a:prstGeom>
          <a:noFill/>
          <a:ln w="85680">
            <a:solidFill>
              <a:srgbClr val="595959"/>
            </a:solidFill>
            <a:round/>
          </a:ln>
        </p:spPr>
      </p:sp>
      <p:sp>
        <p:nvSpPr>
          <p:cNvPr id="317" name="Line 3"/>
          <p:cNvSpPr/>
          <p:nvPr/>
        </p:nvSpPr>
        <p:spPr>
          <a:xfrm flipV="1">
            <a:off x="7976880" y="3931920"/>
            <a:ext cx="158760" cy="1540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318" name="Line 4"/>
          <p:cNvSpPr/>
          <p:nvPr/>
        </p:nvSpPr>
        <p:spPr>
          <a:xfrm>
            <a:off x="7473600" y="1699920"/>
            <a:ext cx="5040" cy="757440"/>
          </a:xfrm>
          <a:prstGeom prst="line">
            <a:avLst/>
          </a:prstGeom>
          <a:ln w="82440">
            <a:solidFill>
              <a:srgbClr val="595959"/>
            </a:solidFill>
            <a:round/>
          </a:ln>
        </p:spPr>
      </p:sp>
      <p:sp>
        <p:nvSpPr>
          <p:cNvPr id="319" name="Line 5"/>
          <p:cNvSpPr/>
          <p:nvPr/>
        </p:nvSpPr>
        <p:spPr>
          <a:xfrm>
            <a:off x="1208584" y="1366148"/>
            <a:ext cx="5833376" cy="0"/>
          </a:xfrm>
          <a:prstGeom prst="line">
            <a:avLst/>
          </a:prstGeom>
          <a:ln w="82440">
            <a:solidFill>
              <a:srgbClr val="595959"/>
            </a:solidFill>
            <a:round/>
          </a:ln>
        </p:spPr>
      </p:sp>
      <p:sp>
        <p:nvSpPr>
          <p:cNvPr id="320" name="CustomShape 6"/>
          <p:cNvSpPr/>
          <p:nvPr/>
        </p:nvSpPr>
        <p:spPr>
          <a:xfrm>
            <a:off x="3801960" y="2492280"/>
            <a:ext cx="4966920" cy="215856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321" name="Line 7"/>
          <p:cNvSpPr/>
          <p:nvPr/>
        </p:nvSpPr>
        <p:spPr>
          <a:xfrm>
            <a:off x="1641240" y="2347560"/>
            <a:ext cx="6551640" cy="0"/>
          </a:xfrm>
          <a:prstGeom prst="line">
            <a:avLst/>
          </a:prstGeom>
          <a:ln>
            <a:solidFill>
              <a:srgbClr val="FFFFFF"/>
            </a:solidFill>
            <a:custDash>
              <a:ds d="35000" sp="35000"/>
            </a:custDash>
          </a:ln>
        </p:spPr>
      </p:sp>
      <p:sp>
        <p:nvSpPr>
          <p:cNvPr id="322" name="CustomShape 8"/>
          <p:cNvSpPr/>
          <p:nvPr/>
        </p:nvSpPr>
        <p:spPr>
          <a:xfrm>
            <a:off x="1928880" y="907920"/>
            <a:ext cx="6768720" cy="43308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323" name="Line 9"/>
          <p:cNvSpPr/>
          <p:nvPr/>
        </p:nvSpPr>
        <p:spPr>
          <a:xfrm flipV="1">
            <a:off x="1280880" y="558792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24" name="Line 10"/>
          <p:cNvSpPr/>
          <p:nvPr/>
        </p:nvSpPr>
        <p:spPr>
          <a:xfrm flipH="1">
            <a:off x="1353420" y="5661000"/>
            <a:ext cx="3889080" cy="0"/>
          </a:xfrm>
          <a:prstGeom prst="line">
            <a:avLst/>
          </a:prstGeom>
          <a:ln w="190440">
            <a:solidFill>
              <a:srgbClr val="5B5D5B"/>
            </a:solidFill>
            <a:round/>
          </a:ln>
        </p:spPr>
      </p:sp>
      <p:sp>
        <p:nvSpPr>
          <p:cNvPr id="325" name="Line 11"/>
          <p:cNvSpPr/>
          <p:nvPr/>
        </p:nvSpPr>
        <p:spPr>
          <a:xfrm>
            <a:off x="5168880" y="5602783"/>
            <a:ext cx="0" cy="1008000"/>
          </a:xfrm>
          <a:prstGeom prst="line">
            <a:avLst/>
          </a:prstGeom>
          <a:ln w="190440">
            <a:solidFill>
              <a:srgbClr val="5B5D5B"/>
            </a:solidFill>
            <a:round/>
          </a:ln>
        </p:spPr>
      </p:sp>
      <p:sp>
        <p:nvSpPr>
          <p:cNvPr id="326" name="CustomShape 12"/>
          <p:cNvSpPr/>
          <p:nvPr/>
        </p:nvSpPr>
        <p:spPr>
          <a:xfrm rot="16200000">
            <a:off x="5061600" y="4976280"/>
            <a:ext cx="936360" cy="57600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27" name="CustomShape 13"/>
          <p:cNvSpPr/>
          <p:nvPr/>
        </p:nvSpPr>
        <p:spPr>
          <a:xfrm>
            <a:off x="3154320" y="3716280"/>
            <a:ext cx="647280" cy="1655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sp>
      <p:sp>
        <p:nvSpPr>
          <p:cNvPr id="328" name="Line 14"/>
          <p:cNvSpPr/>
          <p:nvPr/>
        </p:nvSpPr>
        <p:spPr>
          <a:xfrm>
            <a:off x="3441600" y="4003560"/>
            <a:ext cx="0" cy="100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29" name="Line 15"/>
          <p:cNvSpPr/>
          <p:nvPr/>
        </p:nvSpPr>
        <p:spPr>
          <a:xfrm flipH="1">
            <a:off x="3154320" y="5011560"/>
            <a:ext cx="28728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30" name="Line 16"/>
          <p:cNvSpPr/>
          <p:nvPr/>
        </p:nvSpPr>
        <p:spPr>
          <a:xfrm>
            <a:off x="3441600" y="5011560"/>
            <a:ext cx="36036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31" name="Line 17"/>
          <p:cNvSpPr/>
          <p:nvPr/>
        </p:nvSpPr>
        <p:spPr>
          <a:xfrm>
            <a:off x="3154320" y="3716280"/>
            <a:ext cx="28728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32" name="Line 18"/>
          <p:cNvSpPr/>
          <p:nvPr/>
        </p:nvSpPr>
        <p:spPr>
          <a:xfrm flipH="1">
            <a:off x="3441600" y="3716280"/>
            <a:ext cx="36036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33" name="CustomShape 19"/>
          <p:cNvSpPr/>
          <p:nvPr/>
        </p:nvSpPr>
        <p:spPr>
          <a:xfrm>
            <a:off x="1496880" y="907920"/>
            <a:ext cx="7200720" cy="50436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334" name="CustomShape 20"/>
          <p:cNvSpPr/>
          <p:nvPr/>
        </p:nvSpPr>
        <p:spPr>
          <a:xfrm>
            <a:off x="1425600" y="1484280"/>
            <a:ext cx="1584000" cy="215856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335" name="CustomShape 21"/>
          <p:cNvSpPr/>
          <p:nvPr/>
        </p:nvSpPr>
        <p:spPr>
          <a:xfrm>
            <a:off x="3368520" y="1484280"/>
            <a:ext cx="4033440" cy="863280"/>
          </a:xfrm>
          <a:prstGeom prst="rect">
            <a:avLst/>
          </a:prstGeom>
          <a:solidFill>
            <a:srgbClr val="1F497D"/>
          </a:solidFill>
          <a:ln w="9360">
            <a:solidFill>
              <a:srgbClr val="000000"/>
            </a:solidFill>
            <a:miter/>
          </a:ln>
        </p:spPr>
      </p:sp>
      <p:sp>
        <p:nvSpPr>
          <p:cNvPr id="336" name="CustomShape 22"/>
          <p:cNvSpPr/>
          <p:nvPr/>
        </p:nvSpPr>
        <p:spPr>
          <a:xfrm>
            <a:off x="4809960" y="2347920"/>
            <a:ext cx="863280" cy="863280"/>
          </a:xfrm>
          <a:prstGeom prst="rect">
            <a:avLst/>
          </a:prstGeom>
          <a:solidFill>
            <a:srgbClr val="1F497D"/>
          </a:solidFill>
          <a:ln w="9360">
            <a:solidFill>
              <a:srgbClr val="000000"/>
            </a:solidFill>
            <a:miter/>
          </a:ln>
        </p:spPr>
      </p:sp>
      <p:sp>
        <p:nvSpPr>
          <p:cNvPr id="337" name="Line 23"/>
          <p:cNvSpPr/>
          <p:nvPr/>
        </p:nvSpPr>
        <p:spPr>
          <a:xfrm>
            <a:off x="3801960" y="1915920"/>
            <a:ext cx="316692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368520" y="1484280"/>
            <a:ext cx="433440" cy="431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39" name="Line 25"/>
          <p:cNvSpPr/>
          <p:nvPr/>
        </p:nvSpPr>
        <p:spPr>
          <a:xfrm flipH="1">
            <a:off x="3368520" y="1915920"/>
            <a:ext cx="433440" cy="431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0" name="Line 26"/>
          <p:cNvSpPr/>
          <p:nvPr/>
        </p:nvSpPr>
        <p:spPr>
          <a:xfrm flipH="1">
            <a:off x="6968880" y="1484280"/>
            <a:ext cx="433440" cy="431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1" name="Line 27"/>
          <p:cNvSpPr/>
          <p:nvPr/>
        </p:nvSpPr>
        <p:spPr>
          <a:xfrm>
            <a:off x="6968880" y="1915920"/>
            <a:ext cx="433440" cy="431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2" name="Line 28"/>
          <p:cNvSpPr/>
          <p:nvPr/>
        </p:nvSpPr>
        <p:spPr>
          <a:xfrm flipV="1">
            <a:off x="5241600" y="1915920"/>
            <a:ext cx="0" cy="100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3" name="Line 29"/>
          <p:cNvSpPr/>
          <p:nvPr/>
        </p:nvSpPr>
        <p:spPr>
          <a:xfrm flipH="1">
            <a:off x="4809960" y="2923920"/>
            <a:ext cx="43164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4" name="Line 30"/>
          <p:cNvSpPr/>
          <p:nvPr/>
        </p:nvSpPr>
        <p:spPr>
          <a:xfrm>
            <a:off x="5241600" y="2923920"/>
            <a:ext cx="43200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5" name="CustomShape 31"/>
          <p:cNvSpPr/>
          <p:nvPr/>
        </p:nvSpPr>
        <p:spPr>
          <a:xfrm>
            <a:off x="4159080" y="2637000"/>
            <a:ext cx="433080" cy="5029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346" name="Line 32"/>
          <p:cNvSpPr/>
          <p:nvPr/>
        </p:nvSpPr>
        <p:spPr>
          <a:xfrm>
            <a:off x="4376520" y="2779560"/>
            <a:ext cx="0" cy="217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7" name="Line 33"/>
          <p:cNvSpPr/>
          <p:nvPr/>
        </p:nvSpPr>
        <p:spPr>
          <a:xfrm flipV="1">
            <a:off x="4376520" y="2636640"/>
            <a:ext cx="216000" cy="142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8" name="Line 34"/>
          <p:cNvSpPr/>
          <p:nvPr/>
        </p:nvSpPr>
        <p:spPr>
          <a:xfrm>
            <a:off x="4159080" y="2636640"/>
            <a:ext cx="217440" cy="142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49" name="Line 35"/>
          <p:cNvSpPr/>
          <p:nvPr/>
        </p:nvSpPr>
        <p:spPr>
          <a:xfrm flipH="1">
            <a:off x="4159080" y="2997000"/>
            <a:ext cx="217440" cy="142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50" name="Line 36"/>
          <p:cNvSpPr/>
          <p:nvPr/>
        </p:nvSpPr>
        <p:spPr>
          <a:xfrm>
            <a:off x="4376520" y="2997000"/>
            <a:ext cx="216000" cy="142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51" name="Line 37"/>
          <p:cNvSpPr/>
          <p:nvPr/>
        </p:nvSpPr>
        <p:spPr>
          <a:xfrm>
            <a:off x="7473600" y="2419200"/>
            <a:ext cx="1368720" cy="0"/>
          </a:xfrm>
          <a:prstGeom prst="line">
            <a:avLst/>
          </a:prstGeom>
          <a:ln w="92160">
            <a:solidFill>
              <a:srgbClr val="5B5D5B"/>
            </a:solidFill>
            <a:round/>
          </a:ln>
        </p:spPr>
      </p:sp>
      <p:sp>
        <p:nvSpPr>
          <p:cNvPr id="352" name="CustomShape 38"/>
          <p:cNvSpPr/>
          <p:nvPr/>
        </p:nvSpPr>
        <p:spPr>
          <a:xfrm>
            <a:off x="8050320" y="2492280"/>
            <a:ext cx="718920" cy="28692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</p:sp>
      <p:sp>
        <p:nvSpPr>
          <p:cNvPr id="353" name="Line 39"/>
          <p:cNvSpPr/>
          <p:nvPr/>
        </p:nvSpPr>
        <p:spPr>
          <a:xfrm>
            <a:off x="3081240" y="1411200"/>
            <a:ext cx="0" cy="4176720"/>
          </a:xfrm>
          <a:prstGeom prst="line">
            <a:avLst/>
          </a:prstGeom>
          <a:ln w="76320">
            <a:solidFill>
              <a:srgbClr val="5B5D5B"/>
            </a:solidFill>
            <a:round/>
          </a:ln>
        </p:spPr>
      </p:sp>
      <p:sp>
        <p:nvSpPr>
          <p:cNvPr id="354" name="Line 40"/>
          <p:cNvSpPr/>
          <p:nvPr/>
        </p:nvSpPr>
        <p:spPr>
          <a:xfrm>
            <a:off x="5168880" y="4724280"/>
            <a:ext cx="3673440" cy="0"/>
          </a:xfrm>
          <a:prstGeom prst="line">
            <a:avLst/>
          </a:prstGeom>
          <a:ln w="25560">
            <a:solidFill>
              <a:srgbClr val="5B5D5B"/>
            </a:solidFill>
            <a:round/>
          </a:ln>
        </p:spPr>
      </p:sp>
      <p:sp>
        <p:nvSpPr>
          <p:cNvPr id="355" name="Line 41"/>
          <p:cNvSpPr/>
          <p:nvPr/>
        </p:nvSpPr>
        <p:spPr>
          <a:xfrm>
            <a:off x="1425240" y="3643200"/>
            <a:ext cx="1656000" cy="0"/>
          </a:xfrm>
          <a:prstGeom prst="line">
            <a:avLst/>
          </a:prstGeom>
          <a:ln w="63360">
            <a:solidFill>
              <a:srgbClr val="5B5D5B"/>
            </a:solidFill>
            <a:round/>
          </a:ln>
        </p:spPr>
      </p:sp>
      <p:sp>
        <p:nvSpPr>
          <p:cNvPr id="356" name="CustomShape 42"/>
          <p:cNvSpPr/>
          <p:nvPr/>
        </p:nvSpPr>
        <p:spPr>
          <a:xfrm>
            <a:off x="4449600" y="4724280"/>
            <a:ext cx="360000" cy="57600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</p:sp>
      <p:sp>
        <p:nvSpPr>
          <p:cNvPr id="357" name="Line 43"/>
          <p:cNvSpPr/>
          <p:nvPr/>
        </p:nvSpPr>
        <p:spPr>
          <a:xfrm>
            <a:off x="3081240" y="3643200"/>
            <a:ext cx="792000" cy="0"/>
          </a:xfrm>
          <a:prstGeom prst="line">
            <a:avLst/>
          </a:prstGeom>
          <a:ln w="63360">
            <a:solidFill>
              <a:srgbClr val="5B5D5B"/>
            </a:solidFill>
            <a:round/>
          </a:ln>
        </p:spPr>
      </p:sp>
      <p:sp>
        <p:nvSpPr>
          <p:cNvPr id="358" name="Line 44"/>
          <p:cNvSpPr/>
          <p:nvPr/>
        </p:nvSpPr>
        <p:spPr>
          <a:xfrm>
            <a:off x="3873240" y="3643200"/>
            <a:ext cx="503280" cy="1152360"/>
          </a:xfrm>
          <a:prstGeom prst="line">
            <a:avLst/>
          </a:prstGeom>
          <a:ln w="63360">
            <a:solidFill>
              <a:srgbClr val="5B5D5B"/>
            </a:solidFill>
            <a:round/>
          </a:ln>
        </p:spPr>
      </p:sp>
      <p:sp>
        <p:nvSpPr>
          <p:cNvPr id="359" name="Line 45"/>
          <p:cNvSpPr/>
          <p:nvPr/>
        </p:nvSpPr>
        <p:spPr>
          <a:xfrm flipV="1">
            <a:off x="4376520" y="4795560"/>
            <a:ext cx="0" cy="505080"/>
          </a:xfrm>
          <a:prstGeom prst="line">
            <a:avLst/>
          </a:prstGeom>
          <a:ln w="63360">
            <a:solidFill>
              <a:srgbClr val="5B5D5B"/>
            </a:solidFill>
            <a:round/>
          </a:ln>
        </p:spPr>
      </p:sp>
      <p:sp>
        <p:nvSpPr>
          <p:cNvPr id="360" name="Line 46"/>
          <p:cNvSpPr/>
          <p:nvPr/>
        </p:nvSpPr>
        <p:spPr>
          <a:xfrm>
            <a:off x="3081240" y="2419200"/>
            <a:ext cx="1728720" cy="0"/>
          </a:xfrm>
          <a:prstGeom prst="line">
            <a:avLst/>
          </a:prstGeom>
          <a:ln w="63360">
            <a:solidFill>
              <a:srgbClr val="5B5D5B"/>
            </a:solidFill>
            <a:round/>
          </a:ln>
        </p:spPr>
      </p:sp>
      <p:sp>
        <p:nvSpPr>
          <p:cNvPr id="361" name="CustomShape 47"/>
          <p:cNvSpPr/>
          <p:nvPr/>
        </p:nvSpPr>
        <p:spPr>
          <a:xfrm>
            <a:off x="1496880" y="5803920"/>
            <a:ext cx="649080" cy="43128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2" name="Line 48"/>
          <p:cNvSpPr/>
          <p:nvPr/>
        </p:nvSpPr>
        <p:spPr>
          <a:xfrm>
            <a:off x="1641240" y="6021360"/>
            <a:ext cx="287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63" name="Line 49"/>
          <p:cNvSpPr/>
          <p:nvPr/>
        </p:nvSpPr>
        <p:spPr>
          <a:xfrm>
            <a:off x="1496880" y="5803560"/>
            <a:ext cx="14436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64" name="Line 50"/>
          <p:cNvSpPr/>
          <p:nvPr/>
        </p:nvSpPr>
        <p:spPr>
          <a:xfrm flipV="1">
            <a:off x="1930320" y="5803560"/>
            <a:ext cx="21564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65" name="Line 51"/>
          <p:cNvSpPr/>
          <p:nvPr/>
        </p:nvSpPr>
        <p:spPr>
          <a:xfrm flipH="1">
            <a:off x="1496880" y="6019560"/>
            <a:ext cx="14436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66" name="Line 52"/>
          <p:cNvSpPr/>
          <p:nvPr/>
        </p:nvSpPr>
        <p:spPr>
          <a:xfrm>
            <a:off x="1930320" y="6019560"/>
            <a:ext cx="21564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67" name="CustomShape 53"/>
          <p:cNvSpPr/>
          <p:nvPr/>
        </p:nvSpPr>
        <p:spPr>
          <a:xfrm>
            <a:off x="6394320" y="2851200"/>
            <a:ext cx="1223640" cy="504360"/>
          </a:xfrm>
          <a:prstGeom prst="rect">
            <a:avLst/>
          </a:prstGeom>
          <a:solidFill>
            <a:srgbClr val="1F497D"/>
          </a:solidFill>
          <a:ln w="9360">
            <a:solidFill>
              <a:srgbClr val="000000"/>
            </a:solidFill>
            <a:miter/>
          </a:ln>
        </p:spPr>
      </p:sp>
      <p:sp>
        <p:nvSpPr>
          <p:cNvPr id="368" name="Line 54"/>
          <p:cNvSpPr/>
          <p:nvPr/>
        </p:nvSpPr>
        <p:spPr>
          <a:xfrm>
            <a:off x="6681600" y="3139920"/>
            <a:ext cx="6476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69" name="Line 55"/>
          <p:cNvSpPr/>
          <p:nvPr/>
        </p:nvSpPr>
        <p:spPr>
          <a:xfrm flipH="1">
            <a:off x="7329240" y="2850840"/>
            <a:ext cx="289080" cy="289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0" name="Line 56"/>
          <p:cNvSpPr/>
          <p:nvPr/>
        </p:nvSpPr>
        <p:spPr>
          <a:xfrm>
            <a:off x="6394320" y="2850840"/>
            <a:ext cx="287280" cy="289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1" name="Line 57"/>
          <p:cNvSpPr/>
          <p:nvPr/>
        </p:nvSpPr>
        <p:spPr>
          <a:xfrm flipH="1">
            <a:off x="6394320" y="3139920"/>
            <a:ext cx="28728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2" name="Line 58"/>
          <p:cNvSpPr/>
          <p:nvPr/>
        </p:nvSpPr>
        <p:spPr>
          <a:xfrm>
            <a:off x="7329240" y="3139920"/>
            <a:ext cx="28908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3" name="CustomShape 59"/>
          <p:cNvSpPr/>
          <p:nvPr/>
        </p:nvSpPr>
        <p:spPr>
          <a:xfrm>
            <a:off x="1425600" y="3716280"/>
            <a:ext cx="1584000" cy="180000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374" name="Line 60"/>
          <p:cNvSpPr/>
          <p:nvPr/>
        </p:nvSpPr>
        <p:spPr>
          <a:xfrm>
            <a:off x="5168880" y="4724280"/>
            <a:ext cx="0" cy="863640"/>
          </a:xfrm>
          <a:prstGeom prst="line">
            <a:avLst/>
          </a:prstGeom>
          <a:ln w="28440">
            <a:solidFill>
              <a:srgbClr val="5B5D5B"/>
            </a:solidFill>
            <a:round/>
          </a:ln>
        </p:spPr>
      </p:sp>
      <p:sp>
        <p:nvSpPr>
          <p:cNvPr id="375" name="Line 61"/>
          <p:cNvSpPr/>
          <p:nvPr/>
        </p:nvSpPr>
        <p:spPr>
          <a:xfrm>
            <a:off x="5529240" y="4940280"/>
            <a:ext cx="0" cy="647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6" name="Line 62"/>
          <p:cNvSpPr/>
          <p:nvPr/>
        </p:nvSpPr>
        <p:spPr>
          <a:xfrm>
            <a:off x="5241600" y="4795560"/>
            <a:ext cx="287640" cy="144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7" name="Line 63"/>
          <p:cNvSpPr/>
          <p:nvPr/>
        </p:nvSpPr>
        <p:spPr>
          <a:xfrm flipH="1">
            <a:off x="5529240" y="4795560"/>
            <a:ext cx="288720" cy="144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8" name="Line 64"/>
          <p:cNvSpPr/>
          <p:nvPr/>
        </p:nvSpPr>
        <p:spPr>
          <a:xfrm flipH="1">
            <a:off x="5241600" y="5587920"/>
            <a:ext cx="287640" cy="144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9" name="Line 65"/>
          <p:cNvSpPr/>
          <p:nvPr/>
        </p:nvSpPr>
        <p:spPr>
          <a:xfrm flipH="1" flipV="1">
            <a:off x="5529240" y="5587920"/>
            <a:ext cx="288720" cy="144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80" name="Line 66"/>
          <p:cNvSpPr/>
          <p:nvPr/>
        </p:nvSpPr>
        <p:spPr>
          <a:xfrm>
            <a:off x="201600" y="5660100"/>
            <a:ext cx="1224000" cy="0"/>
          </a:xfrm>
          <a:prstGeom prst="line">
            <a:avLst/>
          </a:prstGeom>
          <a:ln w="190440">
            <a:solidFill>
              <a:srgbClr val="5B5D5B"/>
            </a:solidFill>
            <a:round/>
          </a:ln>
        </p:spPr>
      </p:sp>
      <p:sp>
        <p:nvSpPr>
          <p:cNvPr id="381" name="CustomShape 67"/>
          <p:cNvSpPr/>
          <p:nvPr/>
        </p:nvSpPr>
        <p:spPr>
          <a:xfrm>
            <a:off x="3873600" y="5011560"/>
            <a:ext cx="215640" cy="21564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382" name="CustomShape 68"/>
          <p:cNvSpPr/>
          <p:nvPr/>
        </p:nvSpPr>
        <p:spPr>
          <a:xfrm>
            <a:off x="1425600" y="3716280"/>
            <a:ext cx="649080" cy="1799280"/>
          </a:xfrm>
          <a:prstGeom prst="rect">
            <a:avLst/>
          </a:prstGeom>
          <a:solidFill>
            <a:srgbClr val="1F497D"/>
          </a:solidFill>
          <a:ln w="9360">
            <a:solidFill>
              <a:srgbClr val="000000"/>
            </a:solidFill>
            <a:miter/>
          </a:ln>
        </p:spPr>
      </p:sp>
      <p:sp>
        <p:nvSpPr>
          <p:cNvPr id="383" name="Line 69"/>
          <p:cNvSpPr/>
          <p:nvPr/>
        </p:nvSpPr>
        <p:spPr>
          <a:xfrm>
            <a:off x="1712880" y="4003560"/>
            <a:ext cx="0" cy="1224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84" name="Line 70"/>
          <p:cNvSpPr/>
          <p:nvPr/>
        </p:nvSpPr>
        <p:spPr>
          <a:xfrm flipH="1">
            <a:off x="1425240" y="5227560"/>
            <a:ext cx="28764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85" name="Line 71"/>
          <p:cNvSpPr/>
          <p:nvPr/>
        </p:nvSpPr>
        <p:spPr>
          <a:xfrm>
            <a:off x="1712880" y="5227560"/>
            <a:ext cx="36036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86" name="Line 72"/>
          <p:cNvSpPr/>
          <p:nvPr/>
        </p:nvSpPr>
        <p:spPr>
          <a:xfrm>
            <a:off x="1425240" y="3716280"/>
            <a:ext cx="289080" cy="312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87" name="Line 73"/>
          <p:cNvSpPr/>
          <p:nvPr/>
        </p:nvSpPr>
        <p:spPr>
          <a:xfrm flipH="1">
            <a:off x="1712880" y="3716280"/>
            <a:ext cx="360360" cy="306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88" name="CustomShape 74"/>
          <p:cNvSpPr/>
          <p:nvPr/>
        </p:nvSpPr>
        <p:spPr>
          <a:xfrm>
            <a:off x="3152880" y="3716280"/>
            <a:ext cx="649080" cy="1792440"/>
          </a:xfrm>
          <a:prstGeom prst="rect">
            <a:avLst/>
          </a:prstGeom>
          <a:solidFill>
            <a:srgbClr val="1F497D"/>
          </a:solidFill>
          <a:ln w="9360">
            <a:solidFill>
              <a:srgbClr val="000000"/>
            </a:solidFill>
            <a:miter/>
          </a:ln>
        </p:spPr>
      </p:sp>
      <p:sp>
        <p:nvSpPr>
          <p:cNvPr id="389" name="Line 75"/>
          <p:cNvSpPr/>
          <p:nvPr/>
        </p:nvSpPr>
        <p:spPr>
          <a:xfrm>
            <a:off x="3441600" y="4003560"/>
            <a:ext cx="0" cy="1152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0" name="Line 76"/>
          <p:cNvSpPr/>
          <p:nvPr/>
        </p:nvSpPr>
        <p:spPr>
          <a:xfrm flipH="1">
            <a:off x="3152520" y="5227560"/>
            <a:ext cx="28908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1" name="Line 77"/>
          <p:cNvSpPr/>
          <p:nvPr/>
        </p:nvSpPr>
        <p:spPr>
          <a:xfrm>
            <a:off x="3441600" y="5227560"/>
            <a:ext cx="36036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2" name="Line 78"/>
          <p:cNvSpPr/>
          <p:nvPr/>
        </p:nvSpPr>
        <p:spPr>
          <a:xfrm>
            <a:off x="3152520" y="3716280"/>
            <a:ext cx="28908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3" name="Line 79"/>
          <p:cNvSpPr/>
          <p:nvPr/>
        </p:nvSpPr>
        <p:spPr>
          <a:xfrm flipH="1">
            <a:off x="3441600" y="3716280"/>
            <a:ext cx="36036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4" name="Line 80"/>
          <p:cNvSpPr/>
          <p:nvPr/>
        </p:nvSpPr>
        <p:spPr>
          <a:xfrm>
            <a:off x="8913600" y="907920"/>
            <a:ext cx="0" cy="3889440"/>
          </a:xfrm>
          <a:prstGeom prst="line">
            <a:avLst/>
          </a:prstGeom>
          <a:ln w="28440">
            <a:solidFill>
              <a:srgbClr val="5B5D5B"/>
            </a:solidFill>
            <a:round/>
          </a:ln>
        </p:spPr>
      </p:sp>
      <p:sp>
        <p:nvSpPr>
          <p:cNvPr id="395" name="CustomShape 81"/>
          <p:cNvSpPr/>
          <p:nvPr/>
        </p:nvSpPr>
        <p:spPr>
          <a:xfrm>
            <a:off x="4305240" y="5803920"/>
            <a:ext cx="649080" cy="43128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96" name="Line 82"/>
          <p:cNvSpPr/>
          <p:nvPr/>
        </p:nvSpPr>
        <p:spPr>
          <a:xfrm>
            <a:off x="4449600" y="6021360"/>
            <a:ext cx="287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7" name="Line 83"/>
          <p:cNvSpPr/>
          <p:nvPr/>
        </p:nvSpPr>
        <p:spPr>
          <a:xfrm>
            <a:off x="4305240" y="5803560"/>
            <a:ext cx="14436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8" name="Line 84"/>
          <p:cNvSpPr/>
          <p:nvPr/>
        </p:nvSpPr>
        <p:spPr>
          <a:xfrm flipV="1">
            <a:off x="4738680" y="5803560"/>
            <a:ext cx="21564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9" name="Line 85"/>
          <p:cNvSpPr/>
          <p:nvPr/>
        </p:nvSpPr>
        <p:spPr>
          <a:xfrm flipH="1">
            <a:off x="4305240" y="6019560"/>
            <a:ext cx="14436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0" name="Line 86"/>
          <p:cNvSpPr/>
          <p:nvPr/>
        </p:nvSpPr>
        <p:spPr>
          <a:xfrm>
            <a:off x="4738680" y="6019560"/>
            <a:ext cx="21564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1" name="CustomShape 87"/>
          <p:cNvSpPr/>
          <p:nvPr/>
        </p:nvSpPr>
        <p:spPr>
          <a:xfrm>
            <a:off x="3368520" y="5803920"/>
            <a:ext cx="649080" cy="43128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02" name="Line 88"/>
          <p:cNvSpPr/>
          <p:nvPr/>
        </p:nvSpPr>
        <p:spPr>
          <a:xfrm>
            <a:off x="3512880" y="6021360"/>
            <a:ext cx="287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3" name="Line 89"/>
          <p:cNvSpPr/>
          <p:nvPr/>
        </p:nvSpPr>
        <p:spPr>
          <a:xfrm>
            <a:off x="3368520" y="5803560"/>
            <a:ext cx="14436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4" name="Line 90"/>
          <p:cNvSpPr/>
          <p:nvPr/>
        </p:nvSpPr>
        <p:spPr>
          <a:xfrm flipV="1">
            <a:off x="3801960" y="5803560"/>
            <a:ext cx="21600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5" name="Line 91"/>
          <p:cNvSpPr/>
          <p:nvPr/>
        </p:nvSpPr>
        <p:spPr>
          <a:xfrm flipH="1">
            <a:off x="3368520" y="6019560"/>
            <a:ext cx="14436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6" name="Line 92"/>
          <p:cNvSpPr/>
          <p:nvPr/>
        </p:nvSpPr>
        <p:spPr>
          <a:xfrm>
            <a:off x="3801960" y="6019560"/>
            <a:ext cx="21600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7" name="CustomShape 93"/>
          <p:cNvSpPr/>
          <p:nvPr/>
        </p:nvSpPr>
        <p:spPr>
          <a:xfrm>
            <a:off x="2360520" y="5803920"/>
            <a:ext cx="649080" cy="43128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08" name="Line 94"/>
          <p:cNvSpPr/>
          <p:nvPr/>
        </p:nvSpPr>
        <p:spPr>
          <a:xfrm>
            <a:off x="2504880" y="6021360"/>
            <a:ext cx="287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09" name="Line 95"/>
          <p:cNvSpPr/>
          <p:nvPr/>
        </p:nvSpPr>
        <p:spPr>
          <a:xfrm>
            <a:off x="2360520" y="5803560"/>
            <a:ext cx="14436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0" name="Line 96"/>
          <p:cNvSpPr/>
          <p:nvPr/>
        </p:nvSpPr>
        <p:spPr>
          <a:xfrm flipV="1">
            <a:off x="2793960" y="5803560"/>
            <a:ext cx="215640" cy="21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1" name="Line 97"/>
          <p:cNvSpPr/>
          <p:nvPr/>
        </p:nvSpPr>
        <p:spPr>
          <a:xfrm flipH="1">
            <a:off x="2360520" y="6019560"/>
            <a:ext cx="14436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2" name="Line 98"/>
          <p:cNvSpPr/>
          <p:nvPr/>
        </p:nvSpPr>
        <p:spPr>
          <a:xfrm>
            <a:off x="2793960" y="6019560"/>
            <a:ext cx="21564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3" name="CustomShape 99"/>
          <p:cNvSpPr/>
          <p:nvPr/>
        </p:nvSpPr>
        <p:spPr>
          <a:xfrm>
            <a:off x="488880" y="4508640"/>
            <a:ext cx="576000" cy="9345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14" name="Line 100"/>
          <p:cNvSpPr/>
          <p:nvPr/>
        </p:nvSpPr>
        <p:spPr>
          <a:xfrm>
            <a:off x="777600" y="479556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5" name="Line 101"/>
          <p:cNvSpPr/>
          <p:nvPr/>
        </p:nvSpPr>
        <p:spPr>
          <a:xfrm flipV="1">
            <a:off x="777600" y="4508280"/>
            <a:ext cx="28728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6" name="Line 102"/>
          <p:cNvSpPr/>
          <p:nvPr/>
        </p:nvSpPr>
        <p:spPr>
          <a:xfrm>
            <a:off x="488880" y="4508280"/>
            <a:ext cx="28872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7" name="Line 103"/>
          <p:cNvSpPr/>
          <p:nvPr/>
        </p:nvSpPr>
        <p:spPr>
          <a:xfrm flipH="1">
            <a:off x="488880" y="5155920"/>
            <a:ext cx="28872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8" name="Line 104"/>
          <p:cNvSpPr/>
          <p:nvPr/>
        </p:nvSpPr>
        <p:spPr>
          <a:xfrm>
            <a:off x="777600" y="5155920"/>
            <a:ext cx="28728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9" name="CustomShape 105"/>
          <p:cNvSpPr/>
          <p:nvPr/>
        </p:nvSpPr>
        <p:spPr>
          <a:xfrm>
            <a:off x="7616880" y="907920"/>
            <a:ext cx="1223640" cy="158544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420" name="CustomShape 106"/>
          <p:cNvSpPr/>
          <p:nvPr/>
        </p:nvSpPr>
        <p:spPr>
          <a:xfrm>
            <a:off x="4737240" y="3427560"/>
            <a:ext cx="3746160" cy="115200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Футбольное поле</a:t>
            </a:r>
            <a:endParaRPr/>
          </a:p>
        </p:txBody>
      </p:sp>
      <p:sp>
        <p:nvSpPr>
          <p:cNvPr id="421" name="CustomShape 107"/>
          <p:cNvSpPr/>
          <p:nvPr/>
        </p:nvSpPr>
        <p:spPr>
          <a:xfrm>
            <a:off x="3152880" y="2492280"/>
            <a:ext cx="649080" cy="107928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422" name="CustomShape 108"/>
          <p:cNvSpPr/>
          <p:nvPr/>
        </p:nvSpPr>
        <p:spPr>
          <a:xfrm>
            <a:off x="3225960" y="2995560"/>
            <a:ext cx="502920" cy="286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00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ПВ</a:t>
            </a:r>
            <a:endParaRPr/>
          </a:p>
        </p:txBody>
      </p:sp>
      <p:sp>
        <p:nvSpPr>
          <p:cNvPr id="423" name="CustomShape 109"/>
          <p:cNvSpPr/>
          <p:nvPr/>
        </p:nvSpPr>
        <p:spPr>
          <a:xfrm>
            <a:off x="6176880" y="5732640"/>
            <a:ext cx="215640" cy="1440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/>
          </a:ln>
        </p:spPr>
      </p:sp>
      <p:sp>
        <p:nvSpPr>
          <p:cNvPr id="424" name="CustomShape 110"/>
          <p:cNvSpPr/>
          <p:nvPr/>
        </p:nvSpPr>
        <p:spPr>
          <a:xfrm>
            <a:off x="5961240" y="4724280"/>
            <a:ext cx="3526920" cy="2728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              - Учебные корпуса</a:t>
            </a:r>
            <a:endParaRPr/>
          </a:p>
        </p:txBody>
      </p:sp>
      <p:sp>
        <p:nvSpPr>
          <p:cNvPr id="425" name="CustomShape 111"/>
          <p:cNvSpPr/>
          <p:nvPr/>
        </p:nvSpPr>
        <p:spPr>
          <a:xfrm>
            <a:off x="6176880" y="5443560"/>
            <a:ext cx="215640" cy="14400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</p:sp>
      <p:sp>
        <p:nvSpPr>
          <p:cNvPr id="426" name="CustomShape 112"/>
          <p:cNvSpPr/>
          <p:nvPr/>
        </p:nvSpPr>
        <p:spPr>
          <a:xfrm>
            <a:off x="6176880" y="4795920"/>
            <a:ext cx="215640" cy="14400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</p:sp>
      <p:sp>
        <p:nvSpPr>
          <p:cNvPr id="427" name="CustomShape 113"/>
          <p:cNvSpPr/>
          <p:nvPr/>
        </p:nvSpPr>
        <p:spPr>
          <a:xfrm>
            <a:off x="6176880" y="5156280"/>
            <a:ext cx="215640" cy="14400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428" name="CustomShape 114"/>
          <p:cNvSpPr/>
          <p:nvPr/>
        </p:nvSpPr>
        <p:spPr>
          <a:xfrm>
            <a:off x="5961240" y="5084640"/>
            <a:ext cx="3526920" cy="2728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    - котельная</a:t>
            </a:r>
            <a:endParaRPr dirty="0"/>
          </a:p>
        </p:txBody>
      </p:sp>
      <p:sp>
        <p:nvSpPr>
          <p:cNvPr id="429" name="CustomShape 115"/>
          <p:cNvSpPr/>
          <p:nvPr/>
        </p:nvSpPr>
        <p:spPr>
          <a:xfrm>
            <a:off x="5961240" y="5661000"/>
            <a:ext cx="3526920" cy="2728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    - частные жилые дома</a:t>
            </a:r>
            <a:endParaRPr dirty="0"/>
          </a:p>
        </p:txBody>
      </p:sp>
      <p:sp>
        <p:nvSpPr>
          <p:cNvPr id="430" name="CustomShape 116"/>
          <p:cNvSpPr/>
          <p:nvPr/>
        </p:nvSpPr>
        <p:spPr>
          <a:xfrm>
            <a:off x="5889600" y="5948280"/>
            <a:ext cx="3526920" cy="2728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                - коммерческий магазин</a:t>
            </a:r>
            <a:endParaRPr/>
          </a:p>
        </p:txBody>
      </p:sp>
      <p:sp>
        <p:nvSpPr>
          <p:cNvPr id="431" name="CustomShape 117"/>
          <p:cNvSpPr/>
          <p:nvPr/>
        </p:nvSpPr>
        <p:spPr>
          <a:xfrm>
            <a:off x="5961240" y="5372280"/>
            <a:ext cx="3526920" cy="2728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              - санузел</a:t>
            </a:r>
            <a:endParaRPr/>
          </a:p>
        </p:txBody>
      </p:sp>
      <p:sp>
        <p:nvSpPr>
          <p:cNvPr id="432" name="CustomShape 118"/>
          <p:cNvSpPr/>
          <p:nvPr/>
        </p:nvSpPr>
        <p:spPr>
          <a:xfrm>
            <a:off x="6178680" y="5962783"/>
            <a:ext cx="215640" cy="144000"/>
          </a:xfrm>
          <a:prstGeom prst="rect">
            <a:avLst/>
          </a:prstGeom>
          <a:solidFill>
            <a:srgbClr val="7030A0"/>
          </a:solidFill>
          <a:ln w="9360">
            <a:solidFill>
              <a:srgbClr val="000000"/>
            </a:solidFill>
            <a:miter/>
          </a:ln>
        </p:spPr>
      </p:sp>
      <p:sp>
        <p:nvSpPr>
          <p:cNvPr id="433" name="CustomShape 119"/>
          <p:cNvSpPr/>
          <p:nvPr/>
        </p:nvSpPr>
        <p:spPr>
          <a:xfrm>
            <a:off x="488880" y="3355920"/>
            <a:ext cx="576000" cy="9345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34" name="Line 120"/>
          <p:cNvSpPr/>
          <p:nvPr/>
        </p:nvSpPr>
        <p:spPr>
          <a:xfrm>
            <a:off x="777600" y="364320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35" name="Line 121"/>
          <p:cNvSpPr/>
          <p:nvPr/>
        </p:nvSpPr>
        <p:spPr>
          <a:xfrm flipV="1">
            <a:off x="777600" y="3355920"/>
            <a:ext cx="28728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36" name="Line 122"/>
          <p:cNvSpPr/>
          <p:nvPr/>
        </p:nvSpPr>
        <p:spPr>
          <a:xfrm>
            <a:off x="488880" y="3355920"/>
            <a:ext cx="28872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37" name="Line 123"/>
          <p:cNvSpPr/>
          <p:nvPr/>
        </p:nvSpPr>
        <p:spPr>
          <a:xfrm flipH="1">
            <a:off x="488880" y="4003560"/>
            <a:ext cx="28872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38" name="Line 124"/>
          <p:cNvSpPr/>
          <p:nvPr/>
        </p:nvSpPr>
        <p:spPr>
          <a:xfrm>
            <a:off x="777600" y="4003560"/>
            <a:ext cx="28728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39" name="CustomShape 125"/>
          <p:cNvSpPr/>
          <p:nvPr/>
        </p:nvSpPr>
        <p:spPr>
          <a:xfrm>
            <a:off x="488880" y="2203560"/>
            <a:ext cx="576000" cy="9345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40" name="Line 126"/>
          <p:cNvSpPr/>
          <p:nvPr/>
        </p:nvSpPr>
        <p:spPr>
          <a:xfrm>
            <a:off x="777600" y="249048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1" name="Line 127"/>
          <p:cNvSpPr/>
          <p:nvPr/>
        </p:nvSpPr>
        <p:spPr>
          <a:xfrm flipV="1">
            <a:off x="777600" y="2203200"/>
            <a:ext cx="28728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2" name="Line 128"/>
          <p:cNvSpPr/>
          <p:nvPr/>
        </p:nvSpPr>
        <p:spPr>
          <a:xfrm>
            <a:off x="488880" y="2203200"/>
            <a:ext cx="28872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3" name="Line 129"/>
          <p:cNvSpPr/>
          <p:nvPr/>
        </p:nvSpPr>
        <p:spPr>
          <a:xfrm flipH="1">
            <a:off x="488880" y="2850840"/>
            <a:ext cx="28872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4" name="Line 130"/>
          <p:cNvSpPr/>
          <p:nvPr/>
        </p:nvSpPr>
        <p:spPr>
          <a:xfrm>
            <a:off x="777600" y="2850840"/>
            <a:ext cx="287280" cy="287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5" name="CustomShape 131"/>
          <p:cNvSpPr/>
          <p:nvPr/>
        </p:nvSpPr>
        <p:spPr>
          <a:xfrm>
            <a:off x="8913960" y="907920"/>
            <a:ext cx="576000" cy="9345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46" name="Line 132"/>
          <p:cNvSpPr/>
          <p:nvPr/>
        </p:nvSpPr>
        <p:spPr>
          <a:xfrm>
            <a:off x="9131040" y="112212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7" name="Line 133"/>
          <p:cNvSpPr/>
          <p:nvPr/>
        </p:nvSpPr>
        <p:spPr>
          <a:xfrm flipV="1">
            <a:off x="9202680" y="907920"/>
            <a:ext cx="28728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8" name="Line 134"/>
          <p:cNvSpPr/>
          <p:nvPr/>
        </p:nvSpPr>
        <p:spPr>
          <a:xfrm>
            <a:off x="8913600" y="907920"/>
            <a:ext cx="28908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9" name="Line 135"/>
          <p:cNvSpPr/>
          <p:nvPr/>
        </p:nvSpPr>
        <p:spPr>
          <a:xfrm flipH="1">
            <a:off x="8842320" y="1482480"/>
            <a:ext cx="28872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0" name="Line 136"/>
          <p:cNvSpPr/>
          <p:nvPr/>
        </p:nvSpPr>
        <p:spPr>
          <a:xfrm>
            <a:off x="9131040" y="1482480"/>
            <a:ext cx="28728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1" name="CustomShape 137"/>
          <p:cNvSpPr/>
          <p:nvPr/>
        </p:nvSpPr>
        <p:spPr>
          <a:xfrm>
            <a:off x="8840880" y="3573360"/>
            <a:ext cx="576000" cy="9345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52" name="Line 138"/>
          <p:cNvSpPr/>
          <p:nvPr/>
        </p:nvSpPr>
        <p:spPr>
          <a:xfrm>
            <a:off x="9129600" y="386064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3" name="Line 139"/>
          <p:cNvSpPr/>
          <p:nvPr/>
        </p:nvSpPr>
        <p:spPr>
          <a:xfrm flipV="1">
            <a:off x="9129600" y="3573360"/>
            <a:ext cx="28728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4" name="Line 140"/>
          <p:cNvSpPr/>
          <p:nvPr/>
        </p:nvSpPr>
        <p:spPr>
          <a:xfrm>
            <a:off x="8840520" y="3573360"/>
            <a:ext cx="28908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5" name="Line 141"/>
          <p:cNvSpPr/>
          <p:nvPr/>
        </p:nvSpPr>
        <p:spPr>
          <a:xfrm flipH="1">
            <a:off x="8840520" y="4221000"/>
            <a:ext cx="28908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6" name="Line 142"/>
          <p:cNvSpPr/>
          <p:nvPr/>
        </p:nvSpPr>
        <p:spPr>
          <a:xfrm>
            <a:off x="9129600" y="4221000"/>
            <a:ext cx="28728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7" name="CustomShape 143"/>
          <p:cNvSpPr/>
          <p:nvPr/>
        </p:nvSpPr>
        <p:spPr>
          <a:xfrm>
            <a:off x="8842320" y="2276640"/>
            <a:ext cx="576000" cy="9345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58" name="Line 144"/>
          <p:cNvSpPr/>
          <p:nvPr/>
        </p:nvSpPr>
        <p:spPr>
          <a:xfrm>
            <a:off x="9131040" y="256356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59" name="Line 145"/>
          <p:cNvSpPr/>
          <p:nvPr/>
        </p:nvSpPr>
        <p:spPr>
          <a:xfrm flipV="1">
            <a:off x="9131040" y="2276280"/>
            <a:ext cx="28728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60" name="Line 146"/>
          <p:cNvSpPr/>
          <p:nvPr/>
        </p:nvSpPr>
        <p:spPr>
          <a:xfrm>
            <a:off x="8842320" y="2276280"/>
            <a:ext cx="288720" cy="264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61" name="Line 147"/>
          <p:cNvSpPr/>
          <p:nvPr/>
        </p:nvSpPr>
        <p:spPr>
          <a:xfrm flipH="1">
            <a:off x="8842320" y="2923920"/>
            <a:ext cx="288720" cy="2653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62" name="Line 148"/>
          <p:cNvSpPr/>
          <p:nvPr/>
        </p:nvSpPr>
        <p:spPr>
          <a:xfrm>
            <a:off x="9131040" y="2923920"/>
            <a:ext cx="28728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63" name="CustomShape 149"/>
          <p:cNvSpPr/>
          <p:nvPr/>
        </p:nvSpPr>
        <p:spPr>
          <a:xfrm>
            <a:off x="1496880" y="907920"/>
            <a:ext cx="433080" cy="431280"/>
          </a:xfrm>
          <a:prstGeom prst="actionButtonHome">
            <a:avLst/>
          </a:prstGeom>
          <a:solidFill>
            <a:srgbClr val="7030A0"/>
          </a:solidFill>
          <a:ln w="9360">
            <a:noFill/>
          </a:ln>
        </p:spPr>
      </p:sp>
      <p:sp>
        <p:nvSpPr>
          <p:cNvPr id="464" name="CustomShape 150"/>
          <p:cNvSpPr/>
          <p:nvPr/>
        </p:nvSpPr>
        <p:spPr>
          <a:xfrm>
            <a:off x="1425600" y="1916280"/>
            <a:ext cx="502920" cy="574200"/>
          </a:xfrm>
          <a:prstGeom prst="actionButtonHome">
            <a:avLst/>
          </a:prstGeom>
          <a:solidFill>
            <a:srgbClr val="7030A0"/>
          </a:solidFill>
          <a:ln w="9360">
            <a:noFill/>
          </a:ln>
        </p:spPr>
      </p:sp>
      <p:sp>
        <p:nvSpPr>
          <p:cNvPr id="465" name="CustomShape 151"/>
          <p:cNvSpPr/>
          <p:nvPr/>
        </p:nvSpPr>
        <p:spPr>
          <a:xfrm>
            <a:off x="1425600" y="2779560"/>
            <a:ext cx="502920" cy="574200"/>
          </a:xfrm>
          <a:prstGeom prst="actionButtonHome">
            <a:avLst/>
          </a:prstGeom>
          <a:solidFill>
            <a:srgbClr val="7030A0"/>
          </a:solidFill>
          <a:ln w="9360">
            <a:noFill/>
          </a:ln>
        </p:spPr>
      </p:sp>
      <p:sp>
        <p:nvSpPr>
          <p:cNvPr id="466" name="CustomShape 152"/>
          <p:cNvSpPr/>
          <p:nvPr/>
        </p:nvSpPr>
        <p:spPr>
          <a:xfrm>
            <a:off x="2075177" y="1484280"/>
            <a:ext cx="431280" cy="2887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67" name="CustomShape 153"/>
          <p:cNvSpPr/>
          <p:nvPr/>
        </p:nvSpPr>
        <p:spPr>
          <a:xfrm>
            <a:off x="2577960" y="907920"/>
            <a:ext cx="759960" cy="32832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68" name="CustomShape 154"/>
          <p:cNvSpPr/>
          <p:nvPr/>
        </p:nvSpPr>
        <p:spPr>
          <a:xfrm>
            <a:off x="4233960" y="907920"/>
            <a:ext cx="759960" cy="32832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69" name="CustomShape 155"/>
          <p:cNvSpPr/>
          <p:nvPr/>
        </p:nvSpPr>
        <p:spPr>
          <a:xfrm>
            <a:off x="5168880" y="907920"/>
            <a:ext cx="759960" cy="32832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70" name="CustomShape 156"/>
          <p:cNvSpPr/>
          <p:nvPr/>
        </p:nvSpPr>
        <p:spPr>
          <a:xfrm>
            <a:off x="5961240" y="907920"/>
            <a:ext cx="759960" cy="32832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71" name="CustomShape 157"/>
          <p:cNvSpPr/>
          <p:nvPr/>
        </p:nvSpPr>
        <p:spPr>
          <a:xfrm>
            <a:off x="6753240" y="907920"/>
            <a:ext cx="759960" cy="32832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72" name="CustomShape 158"/>
          <p:cNvSpPr/>
          <p:nvPr/>
        </p:nvSpPr>
        <p:spPr>
          <a:xfrm>
            <a:off x="3368520" y="907920"/>
            <a:ext cx="759960" cy="32832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73" name="CustomShape 159"/>
          <p:cNvSpPr/>
          <p:nvPr/>
        </p:nvSpPr>
        <p:spPr>
          <a:xfrm>
            <a:off x="6105600" y="6235560"/>
            <a:ext cx="3526920" cy="234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 - </a:t>
            </a:r>
            <a:r>
              <a:rPr lang="ru-RU" sz="1200" dirty="0" err="1" smtClean="0">
                <a:solidFill>
                  <a:srgbClr val="000000"/>
                </a:solidFill>
                <a:latin typeface="Times New Roman"/>
              </a:rPr>
              <a:t>электрощитовая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подстанция</a:t>
            </a:r>
            <a:endParaRPr dirty="0"/>
          </a:p>
        </p:txBody>
      </p:sp>
      <p:sp>
        <p:nvSpPr>
          <p:cNvPr id="474" name="CustomShape 160"/>
          <p:cNvSpPr/>
          <p:nvPr/>
        </p:nvSpPr>
        <p:spPr>
          <a:xfrm>
            <a:off x="6178680" y="6253920"/>
            <a:ext cx="215640" cy="21564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75" name="CustomShape 161"/>
          <p:cNvSpPr/>
          <p:nvPr/>
        </p:nvSpPr>
        <p:spPr>
          <a:xfrm>
            <a:off x="5241960" y="5850000"/>
            <a:ext cx="576000" cy="74592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</p:sp>
      <p:sp>
        <p:nvSpPr>
          <p:cNvPr id="476" name="Line 162"/>
          <p:cNvSpPr/>
          <p:nvPr/>
        </p:nvSpPr>
        <p:spPr>
          <a:xfrm>
            <a:off x="5529240" y="6092640"/>
            <a:ext cx="0" cy="287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7" name="Line 163"/>
          <p:cNvSpPr/>
          <p:nvPr/>
        </p:nvSpPr>
        <p:spPr>
          <a:xfrm flipV="1">
            <a:off x="5529240" y="5876640"/>
            <a:ext cx="28728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8" name="Line 164"/>
          <p:cNvSpPr/>
          <p:nvPr/>
        </p:nvSpPr>
        <p:spPr>
          <a:xfrm>
            <a:off x="5241600" y="5876640"/>
            <a:ext cx="28764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9" name="Line 165"/>
          <p:cNvSpPr/>
          <p:nvPr/>
        </p:nvSpPr>
        <p:spPr>
          <a:xfrm flipH="1">
            <a:off x="5241600" y="6379920"/>
            <a:ext cx="28764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80" name="Line 166"/>
          <p:cNvSpPr/>
          <p:nvPr/>
        </p:nvSpPr>
        <p:spPr>
          <a:xfrm>
            <a:off x="5529240" y="6379920"/>
            <a:ext cx="288720" cy="216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" name="Прямоугольник 1"/>
          <p:cNvSpPr/>
          <p:nvPr/>
        </p:nvSpPr>
        <p:spPr>
          <a:xfrm>
            <a:off x="1208584" y="1411200"/>
            <a:ext cx="189655" cy="4176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76880" y="6595920"/>
            <a:ext cx="217440" cy="145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59080" y="5421240"/>
            <a:ext cx="146160" cy="95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374" idx="1"/>
          </p:cNvCxnSpPr>
          <p:nvPr/>
        </p:nvCxnSpPr>
        <p:spPr>
          <a:xfrm flipH="1" flipV="1">
            <a:off x="1064880" y="5587560"/>
            <a:ext cx="4104001" cy="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064880" y="906120"/>
            <a:ext cx="0" cy="4681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097240" y="4650840"/>
            <a:ext cx="0" cy="936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097240" y="4615560"/>
            <a:ext cx="3672000" cy="35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Прямая со стрелкой 481"/>
          <p:cNvCxnSpPr/>
          <p:nvPr/>
        </p:nvCxnSpPr>
        <p:spPr>
          <a:xfrm flipV="1">
            <a:off x="8768880" y="3353760"/>
            <a:ext cx="0" cy="1225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Прямая со стрелкой 483"/>
          <p:cNvCxnSpPr/>
          <p:nvPr/>
        </p:nvCxnSpPr>
        <p:spPr>
          <a:xfrm flipH="1">
            <a:off x="4629780" y="3353760"/>
            <a:ext cx="4139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Прямая со стрелкой 485"/>
          <p:cNvCxnSpPr/>
          <p:nvPr/>
        </p:nvCxnSpPr>
        <p:spPr>
          <a:xfrm flipV="1">
            <a:off x="4629780" y="2923920"/>
            <a:ext cx="0" cy="429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Прямая со стрелкой 487"/>
          <p:cNvCxnSpPr>
            <a:stCxn id="12" idx="1"/>
            <a:endCxn id="381" idx="3"/>
          </p:cNvCxnSpPr>
          <p:nvPr/>
        </p:nvCxnSpPr>
        <p:spPr>
          <a:xfrm flipH="1" flipV="1">
            <a:off x="4089240" y="5119380"/>
            <a:ext cx="69840" cy="349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Прямая со стрелкой 489"/>
          <p:cNvCxnSpPr>
            <a:endCxn id="12" idx="2"/>
          </p:cNvCxnSpPr>
          <p:nvPr/>
        </p:nvCxnSpPr>
        <p:spPr>
          <a:xfrm flipH="1" flipV="1">
            <a:off x="4232160" y="5516280"/>
            <a:ext cx="35640" cy="71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Соединительная линия уступом 494"/>
          <p:cNvCxnSpPr/>
          <p:nvPr/>
        </p:nvCxnSpPr>
        <p:spPr>
          <a:xfrm>
            <a:off x="2506457" y="1773000"/>
            <a:ext cx="1403503" cy="57492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(план эвакуации)</a:t>
            </a:r>
            <a:endParaRPr/>
          </a:p>
        </p:txBody>
      </p:sp>
      <p:sp>
        <p:nvSpPr>
          <p:cNvPr id="482" name="CustomShape 2"/>
          <p:cNvSpPr/>
          <p:nvPr/>
        </p:nvSpPr>
        <p:spPr>
          <a:xfrm>
            <a:off x="-4110120" y="4680"/>
            <a:ext cx="9905760" cy="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83" name="CustomShape 3"/>
          <p:cNvSpPr/>
          <p:nvPr/>
        </p:nvSpPr>
        <p:spPr>
          <a:xfrm>
            <a:off x="128520" y="6218640"/>
            <a:ext cx="9776880" cy="638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1">
                <a:solidFill>
                  <a:srgbClr val="000000"/>
                </a:solidFill>
                <a:latin typeface="Times New Roman"/>
              </a:rPr>
              <a:t>ПРИМЕЧАНИЕ:  1. </a:t>
            </a:r>
            <a:r>
              <a:rPr lang="ru-RU" sz="1200">
                <a:solidFill>
                  <a:srgbClr val="000000"/>
                </a:solidFill>
                <a:latin typeface="Times New Roman"/>
              </a:rPr>
              <a:t>В варочном зале (пункт № 19 в таблице условных обозначений) два окна зарешечены</a:t>
            </a:r>
            <a:endParaRPr/>
          </a:p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	        2. Основные выходы из спортивного зала (пункт № 15 в таблице условных обозначений) и столовая (пункт № 17 в таблице</a:t>
            </a:r>
            <a:endParaRPr/>
          </a:p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                                     условных обозначений) оборудованы легкобронированными металлическими дверями</a:t>
            </a:r>
            <a:endParaRPr/>
          </a:p>
        </p:txBody>
      </p:sp>
      <p:pic>
        <p:nvPicPr>
          <p:cNvPr id="484" name="Рисунок 4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977760"/>
            <a:ext cx="9906120" cy="525780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(план эвакуации)</a:t>
            </a:r>
            <a:endParaRPr/>
          </a:p>
        </p:txBody>
      </p:sp>
      <p:sp>
        <p:nvSpPr>
          <p:cNvPr id="486" name="CustomShape 2"/>
          <p:cNvSpPr/>
          <p:nvPr/>
        </p:nvSpPr>
        <p:spPr>
          <a:xfrm>
            <a:off x="-204840" y="-41400"/>
            <a:ext cx="9905760" cy="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87" name="CustomShape 3"/>
          <p:cNvSpPr/>
          <p:nvPr/>
        </p:nvSpPr>
        <p:spPr>
          <a:xfrm>
            <a:off x="0" y="6329880"/>
            <a:ext cx="9905760" cy="638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1">
                <a:solidFill>
                  <a:srgbClr val="000000"/>
                </a:solidFill>
                <a:latin typeface="Times New Roman"/>
              </a:rPr>
              <a:t>ПРИМЕЧАНИЕ: </a:t>
            </a:r>
            <a:r>
              <a:rPr lang="ru-RU" sz="1200">
                <a:solidFill>
                  <a:srgbClr val="000000"/>
                </a:solidFill>
                <a:latin typeface="Times New Roman"/>
              </a:rPr>
              <a:t>В кабинете ИВТ (пункт № 13 в таблице условных обозначений)на 3-х окнах установлены металлические решетки, а также </a:t>
            </a:r>
            <a:endParaRPr/>
          </a:p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                                установлена легкобронированная металлическая двер</a:t>
            </a:r>
            <a:r>
              <a:rPr lang="ru-RU" sz="1200" b="1">
                <a:solidFill>
                  <a:srgbClr val="000000"/>
                </a:solidFill>
                <a:latin typeface="Times New Roman"/>
              </a:rPr>
              <a:t>ь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88" name="Рисунок 4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901800"/>
            <a:ext cx="9906120" cy="539748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0" y="6480"/>
            <a:ext cx="9905760" cy="899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txBody>
          <a:bodyPr lIns="82440" tIns="41400" rIns="82440" bIns="41400" anchor="ctr"/>
          <a:lstStyle/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ПАСПОРТ ОБЪЕКТА МИНИСТЕРСТВА ОБРАЗОВАНИЯ РД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u="sng">
                <a:solidFill>
                  <a:srgbClr val="000000"/>
                </a:solidFill>
                <a:latin typeface="Times New Roman"/>
              </a:rPr>
              <a:t>Средняя общеобразовательная школа № 1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0000FF"/>
                </a:solidFill>
                <a:latin typeface="Times New Roman"/>
              </a:rPr>
              <a:t>(план эвакуации)</a:t>
            </a:r>
            <a:endParaRPr/>
          </a:p>
        </p:txBody>
      </p:sp>
      <p:sp>
        <p:nvSpPr>
          <p:cNvPr id="490" name="CustomShape 2"/>
          <p:cNvSpPr/>
          <p:nvPr/>
        </p:nvSpPr>
        <p:spPr>
          <a:xfrm>
            <a:off x="-208080" y="1033560"/>
            <a:ext cx="9905760" cy="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91" name="CustomShape 3"/>
          <p:cNvSpPr/>
          <p:nvPr/>
        </p:nvSpPr>
        <p:spPr>
          <a:xfrm>
            <a:off x="0" y="6277320"/>
            <a:ext cx="9905760" cy="4557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1">
                <a:solidFill>
                  <a:srgbClr val="000000"/>
                </a:solidFill>
                <a:latin typeface="Times New Roman"/>
              </a:rPr>
              <a:t>ПРИМЕЧАНИЕ: </a:t>
            </a:r>
            <a:r>
              <a:rPr lang="ru-RU" sz="1200">
                <a:solidFill>
                  <a:srgbClr val="000000"/>
                </a:solidFill>
                <a:latin typeface="Times New Roman"/>
              </a:rPr>
              <a:t>В кабинете завуча (пункт № 5 в таблице условных обозначений) и гардеробной (пункт № 11 в таблице условных обозначений) на</a:t>
            </a:r>
            <a:endParaRPr/>
          </a:p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                                окнах установлены металлические решетки.</a:t>
            </a:r>
            <a:endParaRPr/>
          </a:p>
        </p:txBody>
      </p:sp>
      <p:pic>
        <p:nvPicPr>
          <p:cNvPr id="492" name="Рисунок 4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901800"/>
            <a:ext cx="9906120" cy="539748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1181</Words>
  <Application>Microsoft Office PowerPoint</Application>
  <PresentationFormat>Лист A4 (210x297 мм)</PresentationFormat>
  <Paragraphs>398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cp:lastPrinted>2018-02-27T07:10:11Z</cp:lastPrinted>
  <dcterms:modified xsi:type="dcterms:W3CDTF">2020-03-14T05:34:06Z</dcterms:modified>
</cp:coreProperties>
</file>