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88" r:id="rId4"/>
    <p:sldId id="289" r:id="rId5"/>
    <p:sldId id="290" r:id="rId6"/>
    <p:sldId id="291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82" r:id="rId15"/>
    <p:sldId id="292" r:id="rId16"/>
    <p:sldId id="264" r:id="rId17"/>
    <p:sldId id="265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93" r:id="rId27"/>
    <p:sldId id="294" r:id="rId28"/>
    <p:sldId id="275" r:id="rId29"/>
    <p:sldId id="295" r:id="rId30"/>
    <p:sldId id="276" r:id="rId31"/>
    <p:sldId id="277" r:id="rId32"/>
    <p:sldId id="278" r:id="rId33"/>
    <p:sldId id="279" r:id="rId34"/>
    <p:sldId id="283" r:id="rId35"/>
    <p:sldId id="284" r:id="rId36"/>
    <p:sldId id="285" r:id="rId37"/>
    <p:sldId id="286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1E6D"/>
    <a:srgbClr val="005776"/>
    <a:srgbClr val="6600FF"/>
    <a:srgbClr val="745800"/>
    <a:srgbClr val="00502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B50FAD-F717-413A-8EC5-A2BD5778AF7B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5C2357-F069-46F7-9B8D-B61D5BEA338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000108"/>
            <a:ext cx="7851648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Конкурс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2552268"/>
          </a:xfrm>
        </p:spPr>
        <p:txBody>
          <a:bodyPr>
            <a:noAutofit/>
          </a:bodyPr>
          <a:lstStyle/>
          <a:p>
            <a:pPr algn="ctr"/>
            <a:r>
              <a:rPr lang="ru-RU" sz="7000" b="1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«Ох, уж эта математика!»</a:t>
            </a:r>
          </a:p>
          <a:p>
            <a:pPr algn="ctr"/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Между 5 классами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Bookman Old Style" pitchFamily="18" charset="0"/>
              </a:rPr>
              <a:t>4. Летела стая уток, охотник убил одну, сколько уток осталось?</a:t>
            </a:r>
            <a:endParaRPr lang="ru-RU" sz="4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6600FF"/>
                </a:solidFill>
                <a:latin typeface="Bookman Old Style" pitchFamily="18" charset="0"/>
              </a:rPr>
              <a:t>5. Петух, стоя на одной ноге, весит 5кг. Сколько он будет весить, если встанет на обе ноги?</a:t>
            </a:r>
            <a:endParaRPr lang="ru-RU" sz="4000" b="1" dirty="0">
              <a:solidFill>
                <a:srgbClr val="6600FF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C00000"/>
                </a:solidFill>
              </a:rPr>
              <a:t>6. В одной семье у каждого из трех братьев есть сестра. Сколько детей в семье?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3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3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естница состоит из 15 ступенек. На какую ступеньку надо встать, чтобы быть как раз на середине лестницы?</a:t>
            </a:r>
            <a:endParaRPr lang="ru-RU" sz="3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</a:rPr>
              <a:t>8. Из какой посуды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</a:rPr>
              <a:t>не едят?</a:t>
            </a:r>
            <a:endParaRPr lang="ru-RU" sz="6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тур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6600FF"/>
                </a:solidFill>
              </a:rPr>
              <a:t>Тур второй: пусть всякий знает,</a:t>
            </a:r>
          </a:p>
          <a:p>
            <a:pPr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6600FF"/>
                </a:solidFill>
              </a:rPr>
              <a:t>Кто же лучше вычисляет?</a:t>
            </a:r>
          </a:p>
          <a:p>
            <a:pPr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6600FF"/>
                </a:solidFill>
              </a:rPr>
              <a:t>Мне задачки прочитать,</a:t>
            </a:r>
          </a:p>
          <a:p>
            <a:pPr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6600FF"/>
                </a:solidFill>
              </a:rPr>
              <a:t>Вам же думать и считать!</a:t>
            </a:r>
            <a:endParaRPr lang="ru-RU" sz="4000" b="1" dirty="0">
              <a:solidFill>
                <a:srgbClr val="6600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8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</a:rPr>
              <a:t>1. Результат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</a:rPr>
              <a:t>сложения.</a:t>
            </a:r>
            <a:endParaRPr lang="ru-RU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chemeClr val="accent4">
                    <a:lumMod val="50000"/>
                  </a:schemeClr>
                </a:solidFill>
              </a:rPr>
              <a:t>2. Наименьшее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chemeClr val="accent4">
                    <a:lumMod val="50000"/>
                  </a:schemeClr>
                </a:solidFill>
              </a:rPr>
              <a:t>трехзначное число.</a:t>
            </a:r>
            <a:endParaRPr lang="ru-RU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Сколько лет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одном веке?</a:t>
            </a:r>
            <a:endParaRPr lang="ru-RU" sz="6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5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Сколько нулей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5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записи числа миллион?</a:t>
            </a:r>
            <a:endParaRPr lang="ru-RU" sz="5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  <a:lumOff val="5000"/>
            </a:schemeClr>
          </a:solidFill>
        </p:spPr>
        <p:txBody>
          <a:bodyPr>
            <a:normAutofit/>
          </a:bodyPr>
          <a:lstStyle/>
          <a:p>
            <a:pPr marL="2330450" indent="-1703388"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Счетный конкурс открываем</a:t>
            </a:r>
          </a:p>
          <a:p>
            <a:pPr marL="2330450" indent="-1703388"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Добрый день, наши друзья!</a:t>
            </a:r>
          </a:p>
          <a:p>
            <a:pPr marL="2330450" indent="-1703388"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Две команды на турнире, </a:t>
            </a:r>
          </a:p>
          <a:p>
            <a:pPr marL="2330450" indent="-1703388"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Их сейчас представлю я.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rgbClr val="005024"/>
                </a:solidFill>
                <a:latin typeface="Bookman Old Style" pitchFamily="18" charset="0"/>
              </a:rPr>
              <a:t>5. Что больше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rgbClr val="005024"/>
                </a:solidFill>
                <a:latin typeface="Bookman Old Style" pitchFamily="18" charset="0"/>
              </a:rPr>
              <a:t>2м или 201см?</a:t>
            </a:r>
            <a:endParaRPr lang="ru-RU" sz="5400" b="1" dirty="0">
              <a:solidFill>
                <a:srgbClr val="005024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5000" b="1" dirty="0" smtClean="0">
                <a:solidFill>
                  <a:srgbClr val="FF0000"/>
                </a:solidFill>
              </a:rPr>
              <a:t>6. На какое число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5000" b="1" dirty="0" smtClean="0">
                <a:solidFill>
                  <a:srgbClr val="FF0000"/>
                </a:solidFill>
              </a:rPr>
              <a:t>нельзя делить?</a:t>
            </a:r>
            <a:endParaRPr lang="ru-RU" sz="5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Сколько минут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1 часе?</a:t>
            </a:r>
            <a:endParaRPr lang="ru-RU" sz="54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rgbClr val="005776"/>
                </a:solidFill>
              </a:rPr>
              <a:t>8. Сколько дней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rgbClr val="005776"/>
                </a:solidFill>
              </a:rPr>
              <a:t>в году?</a:t>
            </a:r>
            <a:endParaRPr lang="ru-RU" sz="5400" b="1" dirty="0">
              <a:solidFill>
                <a:srgbClr val="005776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rgbClr val="745800"/>
                </a:solidFill>
                <a:latin typeface="Times New Roman" pitchFamily="18" charset="0"/>
                <a:cs typeface="Times New Roman" pitchFamily="18" charset="0"/>
              </a:rPr>
              <a:t>9. Наименьшее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rgbClr val="745800"/>
                </a:solidFill>
                <a:latin typeface="Times New Roman" pitchFamily="18" charset="0"/>
                <a:cs typeface="Times New Roman" pitchFamily="18" charset="0"/>
              </a:rPr>
              <a:t>натуральное число.</a:t>
            </a:r>
            <a:endParaRPr lang="ru-RU" sz="5400" b="1" dirty="0">
              <a:solidFill>
                <a:srgbClr val="7458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10. Когда произведение равно нулю?</a:t>
            </a:r>
            <a:endParaRPr lang="ru-RU" sz="5400" b="1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6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тур</a:t>
            </a:r>
            <a:endParaRPr lang="ru-RU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533400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Третий тур мы начинаем,</a:t>
            </a:r>
          </a:p>
          <a:p>
            <a:pPr marL="273050" indent="533400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Капитанов приглашаем.</a:t>
            </a:r>
          </a:p>
          <a:p>
            <a:pPr marL="273050" indent="533400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Будут трудные задачи,</a:t>
            </a:r>
          </a:p>
          <a:p>
            <a:pPr marL="273050" indent="533400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Пожелаем им удачи!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Конкурс капитанов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1. Сумма трех чисел </a:t>
            </a:r>
          </a:p>
          <a:p>
            <a:pPr marL="514350" indent="-514350"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равна их произведению. </a:t>
            </a:r>
          </a:p>
          <a:p>
            <a:pPr marL="514350" indent="-514350"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Эти числа различны и однозначны.</a:t>
            </a:r>
          </a:p>
          <a:p>
            <a:pPr marL="514350" indent="-514350"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 Найдите эти числа.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1. Кто быстрее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впишет в прямоугольники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нужные цифры?</a:t>
            </a:r>
          </a:p>
          <a:p>
            <a:pPr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-               = 1</a:t>
            </a:r>
          </a:p>
          <a:p>
            <a:pPr>
              <a:buNone/>
            </a:pPr>
            <a:r>
              <a:rPr lang="ru-RU" dirty="0" smtClean="0"/>
              <a:t>           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4429132"/>
            <a:ext cx="714380" cy="3571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71736" y="4429132"/>
            <a:ext cx="785818" cy="3571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71868" y="4429132"/>
            <a:ext cx="714380" cy="3571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4429132"/>
            <a:ext cx="714380" cy="3571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643570" y="4429132"/>
            <a:ext cx="714380" cy="3571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2. Найдите периметр и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площадь прямоугольника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  5см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</a:t>
            </a:r>
            <a:endParaRPr lang="ru-RU" sz="800" dirty="0" smtClean="0"/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                     2см</a:t>
            </a:r>
          </a:p>
          <a:p>
            <a:endParaRPr lang="ru-RU" dirty="0"/>
          </a:p>
          <a:p>
            <a:pPr algn="ctr">
              <a:buNone/>
            </a:pP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S=</a:t>
            </a:r>
            <a:r>
              <a:rPr lang="ru-RU" b="1" smtClean="0">
                <a:solidFill>
                  <a:schemeClr val="accent1">
                    <a:lumMod val="50000"/>
                  </a:schemeClr>
                </a:solidFill>
              </a:rPr>
              <a:t>?   </a:t>
            </a:r>
            <a:r>
              <a:rPr lang="en-US" b="1" smtClean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=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14678" y="3429000"/>
            <a:ext cx="271464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Команда «Треугольник»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Вот команда «Треугольник»:</a:t>
            </a:r>
          </a:p>
          <a:p>
            <a:pPr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Пусть узнает каждый школьник</a:t>
            </a:r>
          </a:p>
          <a:p>
            <a:pPr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Будут им сказать хочу,</a:t>
            </a:r>
          </a:p>
          <a:p>
            <a:pPr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Все заданья по плечу!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тур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1. Заполните пустые клетки таблицы</a:t>
            </a:r>
          </a:p>
          <a:p>
            <a:pPr algn="ctr">
              <a:buNone/>
            </a:pPr>
            <a:endParaRPr lang="ru-RU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00166" y="3000372"/>
          <a:ext cx="6215108" cy="17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3777"/>
                <a:gridCol w="1553777"/>
                <a:gridCol w="1553777"/>
                <a:gridCol w="1553777"/>
              </a:tblGrid>
              <a:tr h="92305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9</a:t>
                      </a:r>
                      <a:endParaRPr lang="ru-RU" sz="3600" dirty="0"/>
                    </a:p>
                  </a:txBody>
                  <a:tcPr/>
                </a:tc>
              </a:tr>
              <a:tr h="862893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9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16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49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Поставьте вместо звездочек цифры, чтобы получилось верное равенство</a:t>
            </a:r>
          </a:p>
          <a:p>
            <a:pPr algn="ctr">
              <a:lnSpc>
                <a:spcPct val="150000"/>
              </a:lnSpc>
              <a:buNone/>
            </a:pPr>
            <a:endParaRPr lang="ru-RU" sz="1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* 8 *</a:t>
            </a:r>
          </a:p>
          <a:p>
            <a:pPr algn="ctr">
              <a:buNone/>
            </a:pPr>
            <a:r>
              <a:rPr lang="ru-RU" sz="4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* 2 * 3</a:t>
            </a:r>
          </a:p>
          <a:p>
            <a:pPr algn="ctr">
              <a:buNone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* 0 * 7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00430" y="4286256"/>
            <a:ext cx="285752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3501224" y="4285462"/>
            <a:ext cx="285752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00000"/>
              </a:lnSpc>
              <a:buNone/>
            </a:pPr>
            <a:r>
              <a:rPr lang="ru-RU" sz="4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3. Кто быстрее решит?</a:t>
            </a:r>
          </a:p>
          <a:p>
            <a:pPr algn="ctr">
              <a:lnSpc>
                <a:spcPct val="200000"/>
              </a:lnSpc>
              <a:buNone/>
            </a:pPr>
            <a:r>
              <a:rPr lang="ru-RU" sz="4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(1025:25 - 315 : 15) ∙ 13 </a:t>
            </a:r>
            <a:endParaRPr lang="ru-RU" sz="44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Пользуясь пятью двойками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знаками действий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запишите число 28.</a:t>
            </a:r>
            <a:endParaRPr lang="ru-RU" sz="4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Спутник Земли делает один оборот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1 час 40 мин, а второй оборот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100 минут?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Как это получается?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/>
          </a:bodyPr>
          <a:lstStyle/>
          <a:p>
            <a:pPr marL="273050" indent="2651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Вот закончилась игра, </a:t>
            </a:r>
          </a:p>
          <a:p>
            <a:pPr marL="273050" indent="2651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Результат узнать пора.</a:t>
            </a:r>
          </a:p>
          <a:p>
            <a:pPr marL="273050" indent="2651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Кто же лучше всех трудился </a:t>
            </a:r>
          </a:p>
          <a:p>
            <a:pPr marL="273050" indent="2651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И в турнире отличился?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5400" b="1" dirty="0" smtClean="0">
              <a:solidFill>
                <a:srgbClr val="821E6D"/>
              </a:solidFill>
            </a:endParaRPr>
          </a:p>
          <a:p>
            <a:pPr algn="ctr">
              <a:buNone/>
            </a:pPr>
            <a:r>
              <a:rPr lang="ru-RU" sz="5400" b="1" dirty="0" smtClean="0">
                <a:solidFill>
                  <a:srgbClr val="821E6D"/>
                </a:solidFill>
              </a:rPr>
              <a:t>Подведение итогов.</a:t>
            </a:r>
            <a:endParaRPr lang="ru-RU" sz="5400" b="1" dirty="0">
              <a:solidFill>
                <a:srgbClr val="821E6D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96218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Спасибо за игру!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6000" b="1" dirty="0" smtClean="0"/>
          </a:p>
          <a:p>
            <a:pPr algn="ctr">
              <a:buNone/>
            </a:pPr>
            <a:endParaRPr lang="ru-RU" sz="2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свидания! </a:t>
            </a:r>
            <a:endParaRPr lang="ru-RU" sz="8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Команда «Квадрат»</a:t>
            </a:r>
            <a:endParaRPr lang="ru-RU" sz="6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1250950">
              <a:lnSpc>
                <a:spcPct val="130000"/>
              </a:lnSpc>
              <a:buNone/>
            </a:pPr>
            <a:endParaRPr lang="ru-RU" sz="105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1250950"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 команду номер два</a:t>
            </a:r>
          </a:p>
          <a:p>
            <a:pPr marL="273050" indent="1250950"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Разошлась уже молва.</a:t>
            </a:r>
          </a:p>
          <a:p>
            <a:pPr marL="273050" indent="1250950"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Называется «Квадрат»,</a:t>
            </a:r>
          </a:p>
          <a:p>
            <a:pPr marL="273050" indent="1250950">
              <a:lnSpc>
                <a:spcPct val="130000"/>
              </a:lnSpc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Им любой ученый рад.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533400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Итак, турнир я открываю,</a:t>
            </a:r>
          </a:p>
          <a:p>
            <a:pPr marL="273050" indent="533400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Всем успехов пожелаю,</a:t>
            </a:r>
          </a:p>
          <a:p>
            <a:pPr marL="273050" indent="533400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Думать, мыслить, не зевать,</a:t>
            </a:r>
          </a:p>
          <a:p>
            <a:pPr marL="273050" indent="533400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Быстро все в уме считать!</a:t>
            </a: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6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тур</a:t>
            </a:r>
            <a:endParaRPr lang="ru-RU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533400">
              <a:buNone/>
            </a:pPr>
            <a:endParaRPr lang="ru-RU" sz="2000" dirty="0" smtClean="0"/>
          </a:p>
          <a:p>
            <a:pPr marL="273050" indent="533400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Первый тур мы начинаем,</a:t>
            </a:r>
          </a:p>
          <a:p>
            <a:pPr marL="273050" indent="533400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Победителей узнаем.</a:t>
            </a:r>
          </a:p>
          <a:p>
            <a:pPr marL="273050" indent="533400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Здесь загадки и шарады.</a:t>
            </a:r>
          </a:p>
          <a:p>
            <a:pPr marL="273050" indent="533400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За разгадку всем награды.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8163" indent="-358775" algn="ctr">
              <a:lnSpc>
                <a:spcPct val="130000"/>
              </a:lnSpc>
              <a:buNone/>
            </a:pPr>
            <a:r>
              <a:rPr lang="ru-RU" sz="5400" dirty="0" smtClean="0">
                <a:solidFill>
                  <a:srgbClr val="7030A0"/>
                </a:solidFill>
              </a:rPr>
              <a:t>1. </a:t>
            </a:r>
            <a:r>
              <a:rPr lang="ru-RU" sz="4400" b="1" dirty="0" smtClean="0">
                <a:solidFill>
                  <a:srgbClr val="821E6D"/>
                </a:solidFill>
              </a:rPr>
              <a:t>Шла старушка в Москву, и навстречу ей три старика. Сколько человек шло в Москву?</a:t>
            </a:r>
            <a:endParaRPr lang="ru-RU" sz="4400" b="1" dirty="0">
              <a:solidFill>
                <a:srgbClr val="821E6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. Что легче: 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1 кг ваты 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или 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1 кг железа?</a:t>
            </a:r>
            <a:endParaRPr lang="ru-RU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rgbClr val="00B050"/>
                </a:solidFill>
                <a:latin typeface="Bookman Old Style" pitchFamily="18" charset="0"/>
              </a:rPr>
              <a:t>3. Четверо играли в домино 4 часа. Сколько часов играл каждый?</a:t>
            </a:r>
            <a:endParaRPr lang="ru-RU" sz="36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365</TotalTime>
  <Words>540</Words>
  <Application>Microsoft Office PowerPoint</Application>
  <PresentationFormat>Экран (4:3)</PresentationFormat>
  <Paragraphs>124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Поток</vt:lpstr>
      <vt:lpstr>Конкурс </vt:lpstr>
      <vt:lpstr>Слайд 2</vt:lpstr>
      <vt:lpstr>Команда «Треугольник»</vt:lpstr>
      <vt:lpstr>Команда «Квадрат»</vt:lpstr>
      <vt:lpstr>Слайд 5</vt:lpstr>
      <vt:lpstr>I тур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II тур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III тур</vt:lpstr>
      <vt:lpstr>Конкурс капитанов</vt:lpstr>
      <vt:lpstr>Слайд 28</vt:lpstr>
      <vt:lpstr>Слайд 29</vt:lpstr>
      <vt:lpstr>IV тур</vt:lpstr>
      <vt:lpstr>Слайд 31</vt:lpstr>
      <vt:lpstr>Слайд 32</vt:lpstr>
      <vt:lpstr>Слайд 33</vt:lpstr>
      <vt:lpstr>Слайд 34</vt:lpstr>
      <vt:lpstr>Слайд 35</vt:lpstr>
      <vt:lpstr>Слайд 36</vt:lpstr>
      <vt:lpstr>Спасибо за игру!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</dc:title>
  <dc:creator>Учитель</dc:creator>
  <cp:lastModifiedBy>Учитель</cp:lastModifiedBy>
  <cp:revision>71</cp:revision>
  <dcterms:created xsi:type="dcterms:W3CDTF">2012-10-16T07:09:27Z</dcterms:created>
  <dcterms:modified xsi:type="dcterms:W3CDTF">2012-10-19T07:07:47Z</dcterms:modified>
</cp:coreProperties>
</file>